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48"/>
  </p:notesMasterIdLst>
  <p:sldIdLst>
    <p:sldId id="256" r:id="rId2"/>
    <p:sldId id="315" r:id="rId3"/>
    <p:sldId id="303" r:id="rId4"/>
    <p:sldId id="257" r:id="rId5"/>
    <p:sldId id="308" r:id="rId6"/>
    <p:sldId id="258" r:id="rId7"/>
    <p:sldId id="259" r:id="rId8"/>
    <p:sldId id="304" r:id="rId9"/>
    <p:sldId id="296" r:id="rId10"/>
    <p:sldId id="297" r:id="rId11"/>
    <p:sldId id="260" r:id="rId12"/>
    <p:sldId id="261" r:id="rId13"/>
    <p:sldId id="262" r:id="rId14"/>
    <p:sldId id="263" r:id="rId15"/>
    <p:sldId id="316" r:id="rId16"/>
    <p:sldId id="295" r:id="rId17"/>
    <p:sldId id="309" r:id="rId18"/>
    <p:sldId id="310" r:id="rId19"/>
    <p:sldId id="311" r:id="rId20"/>
    <p:sldId id="312" r:id="rId21"/>
    <p:sldId id="313" r:id="rId22"/>
    <p:sldId id="314" r:id="rId23"/>
    <p:sldId id="305" r:id="rId24"/>
    <p:sldId id="267" r:id="rId25"/>
    <p:sldId id="280" r:id="rId26"/>
    <p:sldId id="268" r:id="rId27"/>
    <p:sldId id="300" r:id="rId28"/>
    <p:sldId id="281" r:id="rId29"/>
    <p:sldId id="283" r:id="rId30"/>
    <p:sldId id="284" r:id="rId31"/>
    <p:sldId id="285" r:id="rId32"/>
    <p:sldId id="272" r:id="rId33"/>
    <p:sldId id="273" r:id="rId34"/>
    <p:sldId id="274" r:id="rId35"/>
    <p:sldId id="275" r:id="rId36"/>
    <p:sldId id="287" r:id="rId37"/>
    <p:sldId id="276" r:id="rId38"/>
    <p:sldId id="277" r:id="rId39"/>
    <p:sldId id="278" r:id="rId40"/>
    <p:sldId id="279" r:id="rId41"/>
    <p:sldId id="307" r:id="rId42"/>
    <p:sldId id="306" r:id="rId43"/>
    <p:sldId id="317" r:id="rId44"/>
    <p:sldId id="290" r:id="rId45"/>
    <p:sldId id="298" r:id="rId46"/>
    <p:sldId id="299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7" autoAdjust="0"/>
    <p:restoredTop sz="94660"/>
  </p:normalViewPr>
  <p:slideViewPr>
    <p:cSldViewPr>
      <p:cViewPr varScale="1">
        <p:scale>
          <a:sx n="64" d="100"/>
          <a:sy n="64" d="100"/>
        </p:scale>
        <p:origin x="178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3D063D-B188-4781-845F-32FD131794C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4AD94D3-D2A6-441F-9A1A-2812A4F62EC0}">
      <dgm:prSet phldrT="[Text]"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Produced antigen is displayed on the cell surface </a:t>
          </a:r>
          <a:endParaRPr lang="en-GB" sz="2000" dirty="0">
            <a:solidFill>
              <a:schemeClr val="tx1"/>
            </a:solidFill>
          </a:endParaRPr>
        </a:p>
      </dgm:t>
    </dgm:pt>
    <dgm:pt modelId="{844176B5-952E-45EB-9CAA-AF65A3C8F863}" type="parTrans" cxnId="{00CC0A02-A9E6-4DA8-8065-D13B4E84A434}">
      <dgm:prSet/>
      <dgm:spPr/>
      <dgm:t>
        <a:bodyPr/>
        <a:lstStyle/>
        <a:p>
          <a:endParaRPr lang="en-GB"/>
        </a:p>
      </dgm:t>
    </dgm:pt>
    <dgm:pt modelId="{592A0244-00B8-4890-9EBB-D03F825F9CE9}" type="sibTrans" cxnId="{00CC0A02-A9E6-4DA8-8065-D13B4E84A434}">
      <dgm:prSet/>
      <dgm:spPr/>
      <dgm:t>
        <a:bodyPr/>
        <a:lstStyle/>
        <a:p>
          <a:endParaRPr lang="en-GB"/>
        </a:p>
      </dgm:t>
    </dgm:pt>
    <dgm:pt modelId="{431645F9-15AD-4BBC-8ED3-BD15115D2768}">
      <dgm:prSet custT="1"/>
      <dgm:spPr/>
      <dgm:t>
        <a:bodyPr/>
        <a:lstStyle/>
        <a:p>
          <a:r>
            <a:rPr lang="en-GB" sz="2000" dirty="0">
              <a:latin typeface="Garamond" pitchFamily="18" charset="0"/>
            </a:rPr>
            <a:t>Sequenced, synthesised or part of </a:t>
          </a:r>
          <a:r>
            <a:rPr lang="en-GB" sz="2000" b="1" dirty="0">
              <a:latin typeface="Garamond" pitchFamily="18" charset="0"/>
            </a:rPr>
            <a:t>ACTIVE SUBSTANCE (DNA/mRNA) </a:t>
          </a:r>
          <a:r>
            <a:rPr lang="en-GB" sz="2000" dirty="0">
              <a:latin typeface="Garamond" pitchFamily="18" charset="0"/>
            </a:rPr>
            <a:t>is delivered into the body inside a substance (</a:t>
          </a:r>
          <a:r>
            <a:rPr lang="en-GB" sz="2000" b="1" dirty="0">
              <a:latin typeface="Garamond" pitchFamily="18" charset="0"/>
            </a:rPr>
            <a:t>Plasmid/LNP</a:t>
          </a:r>
          <a:r>
            <a:rPr lang="en-GB" sz="2000" dirty="0">
              <a:latin typeface="Garamond" pitchFamily="18" charset="0"/>
            </a:rPr>
            <a:t>) to ensure safe delivery</a:t>
          </a:r>
          <a:endParaRPr lang="en-GB" sz="2000" dirty="0">
            <a:solidFill>
              <a:schemeClr val="tx1"/>
            </a:solidFill>
            <a:latin typeface="Garamond" pitchFamily="18" charset="0"/>
          </a:endParaRPr>
        </a:p>
      </dgm:t>
    </dgm:pt>
    <dgm:pt modelId="{32A735E0-480B-4180-B5AA-550A0B42C01E}" type="parTrans" cxnId="{A68FE052-8A81-4368-9F8D-8D5FA0069FB9}">
      <dgm:prSet/>
      <dgm:spPr/>
      <dgm:t>
        <a:bodyPr/>
        <a:lstStyle/>
        <a:p>
          <a:endParaRPr lang="en-GB"/>
        </a:p>
      </dgm:t>
    </dgm:pt>
    <dgm:pt modelId="{92E3D5DF-1B91-448B-BED7-BDDA7FDF6349}" type="sibTrans" cxnId="{A68FE052-8A81-4368-9F8D-8D5FA0069FB9}">
      <dgm:prSet/>
      <dgm:spPr/>
      <dgm:t>
        <a:bodyPr/>
        <a:lstStyle/>
        <a:p>
          <a:endParaRPr lang="en-GB"/>
        </a:p>
      </dgm:t>
    </dgm:pt>
    <dgm:pt modelId="{582EBC34-E48B-4B6A-873F-16E8C6950B45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Active substance is taken up by host cells to produce the antigen of interest</a:t>
          </a:r>
        </a:p>
      </dgm:t>
    </dgm:pt>
    <dgm:pt modelId="{FFEE540D-5ABD-4242-8A1B-BB7BB8E7BA0F}" type="parTrans" cxnId="{5B80F849-41FD-47A2-9338-CDC91CCA7DA8}">
      <dgm:prSet/>
      <dgm:spPr/>
      <dgm:t>
        <a:bodyPr/>
        <a:lstStyle/>
        <a:p>
          <a:endParaRPr lang="en-GB"/>
        </a:p>
      </dgm:t>
    </dgm:pt>
    <dgm:pt modelId="{B0A2585C-BFA8-464C-8ACB-47A52C97B210}" type="sibTrans" cxnId="{5B80F849-41FD-47A2-9338-CDC91CCA7DA8}">
      <dgm:prSet/>
      <dgm:spPr/>
      <dgm:t>
        <a:bodyPr/>
        <a:lstStyle/>
        <a:p>
          <a:endParaRPr lang="en-GB"/>
        </a:p>
      </dgm:t>
    </dgm:pt>
    <dgm:pt modelId="{39F6C431-160C-40C6-85FC-E81700B1412E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Antigen stimulates antibody and T cell responses</a:t>
          </a:r>
        </a:p>
      </dgm:t>
    </dgm:pt>
    <dgm:pt modelId="{EBD9C3E3-E336-41C0-859E-81E3C271DBF5}" type="parTrans" cxnId="{CAF0AADD-EFF8-4278-9AD0-F15BA7E5EAF6}">
      <dgm:prSet/>
      <dgm:spPr/>
      <dgm:t>
        <a:bodyPr/>
        <a:lstStyle/>
        <a:p>
          <a:endParaRPr lang="en-GB"/>
        </a:p>
      </dgm:t>
    </dgm:pt>
    <dgm:pt modelId="{CB0F7D52-2432-4789-A914-DBBF607CE882}" type="sibTrans" cxnId="{CAF0AADD-EFF8-4278-9AD0-F15BA7E5EAF6}">
      <dgm:prSet/>
      <dgm:spPr/>
      <dgm:t>
        <a:bodyPr/>
        <a:lstStyle/>
        <a:p>
          <a:endParaRPr lang="en-GB"/>
        </a:p>
      </dgm:t>
    </dgm:pt>
    <dgm:pt modelId="{02EF4F24-38D1-4B59-A071-FB5E90DEABAC}" type="pres">
      <dgm:prSet presAssocID="{913D063D-B188-4781-845F-32FD131794CB}" presName="Name0" presStyleCnt="0">
        <dgm:presLayoutVars>
          <dgm:dir/>
          <dgm:animLvl val="lvl"/>
          <dgm:resizeHandles val="exact"/>
        </dgm:presLayoutVars>
      </dgm:prSet>
      <dgm:spPr/>
    </dgm:pt>
    <dgm:pt modelId="{8D724A05-FEB4-46A0-A82E-85A0FE0BA526}" type="pres">
      <dgm:prSet presAssocID="{39F6C431-160C-40C6-85FC-E81700B1412E}" presName="boxAndChildren" presStyleCnt="0"/>
      <dgm:spPr/>
    </dgm:pt>
    <dgm:pt modelId="{43DDAE08-1AE1-4DA5-BC94-D20D4CAED070}" type="pres">
      <dgm:prSet presAssocID="{39F6C431-160C-40C6-85FC-E81700B1412E}" presName="parentTextBox" presStyleLbl="node1" presStyleIdx="0" presStyleCnt="4"/>
      <dgm:spPr/>
    </dgm:pt>
    <dgm:pt modelId="{C5453508-843D-4602-AAC7-AAF0C119BE86}" type="pres">
      <dgm:prSet presAssocID="{592A0244-00B8-4890-9EBB-D03F825F9CE9}" presName="sp" presStyleCnt="0"/>
      <dgm:spPr/>
    </dgm:pt>
    <dgm:pt modelId="{29E23C90-47B9-48AA-A7EB-82A4AF948A6D}" type="pres">
      <dgm:prSet presAssocID="{94AD94D3-D2A6-441F-9A1A-2812A4F62EC0}" presName="arrowAndChildren" presStyleCnt="0"/>
      <dgm:spPr/>
    </dgm:pt>
    <dgm:pt modelId="{0F3FB45E-2362-4E85-B55B-F9A0406FC5B5}" type="pres">
      <dgm:prSet presAssocID="{94AD94D3-D2A6-441F-9A1A-2812A4F62EC0}" presName="parentTextArrow" presStyleLbl="node1" presStyleIdx="1" presStyleCnt="4"/>
      <dgm:spPr/>
    </dgm:pt>
    <dgm:pt modelId="{CA552E6B-1303-4BFA-BABB-A38CBC4E0402}" type="pres">
      <dgm:prSet presAssocID="{B0A2585C-BFA8-464C-8ACB-47A52C97B210}" presName="sp" presStyleCnt="0"/>
      <dgm:spPr/>
    </dgm:pt>
    <dgm:pt modelId="{617F612E-0CEA-488E-AA7F-16F51F761481}" type="pres">
      <dgm:prSet presAssocID="{582EBC34-E48B-4B6A-873F-16E8C6950B45}" presName="arrowAndChildren" presStyleCnt="0"/>
      <dgm:spPr/>
    </dgm:pt>
    <dgm:pt modelId="{6BFF9046-A5FD-4F17-B8B2-AAE4F7CAA6DF}" type="pres">
      <dgm:prSet presAssocID="{582EBC34-E48B-4B6A-873F-16E8C6950B45}" presName="parentTextArrow" presStyleLbl="node1" presStyleIdx="2" presStyleCnt="4"/>
      <dgm:spPr/>
    </dgm:pt>
    <dgm:pt modelId="{AC8315E9-4BF7-4E65-B6CF-4B439E557E17}" type="pres">
      <dgm:prSet presAssocID="{92E3D5DF-1B91-448B-BED7-BDDA7FDF6349}" presName="sp" presStyleCnt="0"/>
      <dgm:spPr/>
    </dgm:pt>
    <dgm:pt modelId="{E127CE7E-1420-4D1F-8A3A-FD3F5425C228}" type="pres">
      <dgm:prSet presAssocID="{431645F9-15AD-4BBC-8ED3-BD15115D2768}" presName="arrowAndChildren" presStyleCnt="0"/>
      <dgm:spPr/>
    </dgm:pt>
    <dgm:pt modelId="{902E92A5-A42F-430F-8C31-E012044CF1D6}" type="pres">
      <dgm:prSet presAssocID="{431645F9-15AD-4BBC-8ED3-BD15115D2768}" presName="parentTextArrow" presStyleLbl="node1" presStyleIdx="3" presStyleCnt="4"/>
      <dgm:spPr/>
    </dgm:pt>
  </dgm:ptLst>
  <dgm:cxnLst>
    <dgm:cxn modelId="{00CC0A02-A9E6-4DA8-8065-D13B4E84A434}" srcId="{913D063D-B188-4781-845F-32FD131794CB}" destId="{94AD94D3-D2A6-441F-9A1A-2812A4F62EC0}" srcOrd="2" destOrd="0" parTransId="{844176B5-952E-45EB-9CAA-AF65A3C8F863}" sibTransId="{592A0244-00B8-4890-9EBB-D03F825F9CE9}"/>
    <dgm:cxn modelId="{A53FA122-2453-47D2-98DA-E8E82AE0B4EF}" type="presOf" srcId="{913D063D-B188-4781-845F-32FD131794CB}" destId="{02EF4F24-38D1-4B59-A071-FB5E90DEABAC}" srcOrd="0" destOrd="0" presId="urn:microsoft.com/office/officeart/2005/8/layout/process4"/>
    <dgm:cxn modelId="{8AC03F43-CA06-46DD-82F0-0F43A8962BF8}" type="presOf" srcId="{582EBC34-E48B-4B6A-873F-16E8C6950B45}" destId="{6BFF9046-A5FD-4F17-B8B2-AAE4F7CAA6DF}" srcOrd="0" destOrd="0" presId="urn:microsoft.com/office/officeart/2005/8/layout/process4"/>
    <dgm:cxn modelId="{5B80F849-41FD-47A2-9338-CDC91CCA7DA8}" srcId="{913D063D-B188-4781-845F-32FD131794CB}" destId="{582EBC34-E48B-4B6A-873F-16E8C6950B45}" srcOrd="1" destOrd="0" parTransId="{FFEE540D-5ABD-4242-8A1B-BB7BB8E7BA0F}" sibTransId="{B0A2585C-BFA8-464C-8ACB-47A52C97B210}"/>
    <dgm:cxn modelId="{A68FE052-8A81-4368-9F8D-8D5FA0069FB9}" srcId="{913D063D-B188-4781-845F-32FD131794CB}" destId="{431645F9-15AD-4BBC-8ED3-BD15115D2768}" srcOrd="0" destOrd="0" parTransId="{32A735E0-480B-4180-B5AA-550A0B42C01E}" sibTransId="{92E3D5DF-1B91-448B-BED7-BDDA7FDF6349}"/>
    <dgm:cxn modelId="{BA717399-5FDC-42DC-8781-A78CBE5ADE1A}" type="presOf" srcId="{431645F9-15AD-4BBC-8ED3-BD15115D2768}" destId="{902E92A5-A42F-430F-8C31-E012044CF1D6}" srcOrd="0" destOrd="0" presId="urn:microsoft.com/office/officeart/2005/8/layout/process4"/>
    <dgm:cxn modelId="{BE6582B0-B9A6-4022-B5E0-382A2F8B3049}" type="presOf" srcId="{94AD94D3-D2A6-441F-9A1A-2812A4F62EC0}" destId="{0F3FB45E-2362-4E85-B55B-F9A0406FC5B5}" srcOrd="0" destOrd="0" presId="urn:microsoft.com/office/officeart/2005/8/layout/process4"/>
    <dgm:cxn modelId="{5B48BFC7-2999-4802-9FC7-453109380947}" type="presOf" srcId="{39F6C431-160C-40C6-85FC-E81700B1412E}" destId="{43DDAE08-1AE1-4DA5-BC94-D20D4CAED070}" srcOrd="0" destOrd="0" presId="urn:microsoft.com/office/officeart/2005/8/layout/process4"/>
    <dgm:cxn modelId="{CAF0AADD-EFF8-4278-9AD0-F15BA7E5EAF6}" srcId="{913D063D-B188-4781-845F-32FD131794CB}" destId="{39F6C431-160C-40C6-85FC-E81700B1412E}" srcOrd="3" destOrd="0" parTransId="{EBD9C3E3-E336-41C0-859E-81E3C271DBF5}" sibTransId="{CB0F7D52-2432-4789-A914-DBBF607CE882}"/>
    <dgm:cxn modelId="{414FE11E-5680-4F4F-988E-C419EB026634}" type="presParOf" srcId="{02EF4F24-38D1-4B59-A071-FB5E90DEABAC}" destId="{8D724A05-FEB4-46A0-A82E-85A0FE0BA526}" srcOrd="0" destOrd="0" presId="urn:microsoft.com/office/officeart/2005/8/layout/process4"/>
    <dgm:cxn modelId="{05F58756-45AE-469B-8F1B-6C1C498E2A98}" type="presParOf" srcId="{8D724A05-FEB4-46A0-A82E-85A0FE0BA526}" destId="{43DDAE08-1AE1-4DA5-BC94-D20D4CAED070}" srcOrd="0" destOrd="0" presId="urn:microsoft.com/office/officeart/2005/8/layout/process4"/>
    <dgm:cxn modelId="{9CA6E4AE-AD35-4FC1-B7A3-E41EEAA4A91C}" type="presParOf" srcId="{02EF4F24-38D1-4B59-A071-FB5E90DEABAC}" destId="{C5453508-843D-4602-AAC7-AAF0C119BE86}" srcOrd="1" destOrd="0" presId="urn:microsoft.com/office/officeart/2005/8/layout/process4"/>
    <dgm:cxn modelId="{10A19E02-CC9B-4CB6-BDFF-28E5BB2E80FB}" type="presParOf" srcId="{02EF4F24-38D1-4B59-A071-FB5E90DEABAC}" destId="{29E23C90-47B9-48AA-A7EB-82A4AF948A6D}" srcOrd="2" destOrd="0" presId="urn:microsoft.com/office/officeart/2005/8/layout/process4"/>
    <dgm:cxn modelId="{EF1FB486-F84E-4072-9B1F-6BDED79A377A}" type="presParOf" srcId="{29E23C90-47B9-48AA-A7EB-82A4AF948A6D}" destId="{0F3FB45E-2362-4E85-B55B-F9A0406FC5B5}" srcOrd="0" destOrd="0" presId="urn:microsoft.com/office/officeart/2005/8/layout/process4"/>
    <dgm:cxn modelId="{F679F535-347B-4909-A512-AD38912220AF}" type="presParOf" srcId="{02EF4F24-38D1-4B59-A071-FB5E90DEABAC}" destId="{CA552E6B-1303-4BFA-BABB-A38CBC4E0402}" srcOrd="3" destOrd="0" presId="urn:microsoft.com/office/officeart/2005/8/layout/process4"/>
    <dgm:cxn modelId="{F4C1B3E0-A14F-4417-90AD-C2582B96D0A6}" type="presParOf" srcId="{02EF4F24-38D1-4B59-A071-FB5E90DEABAC}" destId="{617F612E-0CEA-488E-AA7F-16F51F761481}" srcOrd="4" destOrd="0" presId="urn:microsoft.com/office/officeart/2005/8/layout/process4"/>
    <dgm:cxn modelId="{30CCD491-78C3-4528-B557-FF46C2228347}" type="presParOf" srcId="{617F612E-0CEA-488E-AA7F-16F51F761481}" destId="{6BFF9046-A5FD-4F17-B8B2-AAE4F7CAA6DF}" srcOrd="0" destOrd="0" presId="urn:microsoft.com/office/officeart/2005/8/layout/process4"/>
    <dgm:cxn modelId="{6C908755-C83C-46FF-8347-C2C4074A77E3}" type="presParOf" srcId="{02EF4F24-38D1-4B59-A071-FB5E90DEABAC}" destId="{AC8315E9-4BF7-4E65-B6CF-4B439E557E17}" srcOrd="5" destOrd="0" presId="urn:microsoft.com/office/officeart/2005/8/layout/process4"/>
    <dgm:cxn modelId="{E916F686-5B1C-4E64-9111-4BECE7F05C64}" type="presParOf" srcId="{02EF4F24-38D1-4B59-A071-FB5E90DEABAC}" destId="{E127CE7E-1420-4D1F-8A3A-FD3F5425C228}" srcOrd="6" destOrd="0" presId="urn:microsoft.com/office/officeart/2005/8/layout/process4"/>
    <dgm:cxn modelId="{C591C597-0BE7-4945-A68A-EF5C9818A32F}" type="presParOf" srcId="{E127CE7E-1420-4D1F-8A3A-FD3F5425C228}" destId="{902E92A5-A42F-430F-8C31-E012044CF1D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9912BF-E87E-46BF-8D7F-078337512BAC}" type="doc">
      <dgm:prSet loTypeId="urn:microsoft.com/office/officeart/2005/8/layout/list1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GB"/>
        </a:p>
      </dgm:t>
    </dgm:pt>
    <dgm:pt modelId="{B013B119-B53F-4A69-8FE9-8645324733A3}">
      <dgm:prSet phldrT="[Text]" custT="1"/>
      <dgm:spPr/>
      <dgm:t>
        <a:bodyPr/>
        <a:lstStyle/>
        <a:p>
          <a:pPr algn="just"/>
          <a:r>
            <a:rPr lang="en-GB" sz="2400" b="1" dirty="0">
              <a:latin typeface="Garamond" pitchFamily="18" charset="0"/>
            </a:rPr>
            <a:t>COVID VACCINES &amp; THEIR ACTIVE SUBSTANCES</a:t>
          </a:r>
        </a:p>
      </dgm:t>
    </dgm:pt>
    <dgm:pt modelId="{46EF5D7B-549C-4130-AC5B-44408A4FFDDB}" type="parTrans" cxnId="{E623AD7C-E380-4086-9A51-649D348EFC5F}">
      <dgm:prSet/>
      <dgm:spPr/>
      <dgm:t>
        <a:bodyPr/>
        <a:lstStyle/>
        <a:p>
          <a:endParaRPr lang="en-GB"/>
        </a:p>
      </dgm:t>
    </dgm:pt>
    <dgm:pt modelId="{90A92B6C-56FD-4C5F-9E31-9F1B0B102886}" type="sibTrans" cxnId="{E623AD7C-E380-4086-9A51-649D348EFC5F}">
      <dgm:prSet/>
      <dgm:spPr/>
      <dgm:t>
        <a:bodyPr/>
        <a:lstStyle/>
        <a:p>
          <a:endParaRPr lang="en-GB"/>
        </a:p>
      </dgm:t>
    </dgm:pt>
    <dgm:pt modelId="{97B2243D-9D8D-491A-A29F-9AE5C70FBD09}">
      <dgm:prSet custT="1"/>
      <dgm:spPr/>
      <dgm:t>
        <a:bodyPr/>
        <a:lstStyle/>
        <a:p>
          <a:r>
            <a:rPr lang="en-GB" sz="2000" dirty="0">
              <a:latin typeface="Garamond" pitchFamily="18" charset="0"/>
            </a:rPr>
            <a:t>DNA Vaccines      	Gene that codes for viral protein                            </a:t>
          </a:r>
        </a:p>
      </dgm:t>
    </dgm:pt>
    <dgm:pt modelId="{BD5DF5E8-FE8E-4E31-97FC-4C5F4B11835B}" type="parTrans" cxnId="{0BD17C85-EAF0-4871-BAE4-471723220E3F}">
      <dgm:prSet/>
      <dgm:spPr/>
      <dgm:t>
        <a:bodyPr/>
        <a:lstStyle/>
        <a:p>
          <a:endParaRPr lang="en-GB"/>
        </a:p>
      </dgm:t>
    </dgm:pt>
    <dgm:pt modelId="{A9ECB3B4-AD55-4696-8124-0B4FA9DBE36D}" type="sibTrans" cxnId="{0BD17C85-EAF0-4871-BAE4-471723220E3F}">
      <dgm:prSet/>
      <dgm:spPr/>
      <dgm:t>
        <a:bodyPr/>
        <a:lstStyle/>
        <a:p>
          <a:endParaRPr lang="en-GB"/>
        </a:p>
      </dgm:t>
    </dgm:pt>
    <dgm:pt modelId="{059F9AC4-22A7-46E0-A0DD-B042D6BF171D}">
      <dgm:prSet custT="1"/>
      <dgm:spPr/>
      <dgm:t>
        <a:bodyPr/>
        <a:lstStyle/>
        <a:p>
          <a:r>
            <a:rPr lang="en-GB" sz="2000" dirty="0">
              <a:latin typeface="Garamond" pitchFamily="18" charset="0"/>
            </a:rPr>
            <a:t>RNA Vaccines   	mRNA template for viral protein                              </a:t>
          </a:r>
        </a:p>
      </dgm:t>
    </dgm:pt>
    <dgm:pt modelId="{9C92D565-DC67-452A-B4DF-EF8ED5222955}" type="parTrans" cxnId="{65A5B923-DD76-47A0-90CF-306CDF4FA9C1}">
      <dgm:prSet/>
      <dgm:spPr/>
      <dgm:t>
        <a:bodyPr/>
        <a:lstStyle/>
        <a:p>
          <a:endParaRPr lang="en-GB"/>
        </a:p>
      </dgm:t>
    </dgm:pt>
    <dgm:pt modelId="{A646738F-B1C6-43C5-92F7-AD5F7A988FCB}" type="sibTrans" cxnId="{65A5B923-DD76-47A0-90CF-306CDF4FA9C1}">
      <dgm:prSet/>
      <dgm:spPr/>
      <dgm:t>
        <a:bodyPr/>
        <a:lstStyle/>
        <a:p>
          <a:endParaRPr lang="en-GB"/>
        </a:p>
      </dgm:t>
    </dgm:pt>
    <dgm:pt modelId="{D26C6CBB-F896-4E2E-8C27-6D9046C52D6D}">
      <dgm:prSet custT="1"/>
      <dgm:spPr/>
      <dgm:t>
        <a:bodyPr/>
        <a:lstStyle/>
        <a:p>
          <a:r>
            <a:rPr lang="en-GB" sz="2000">
              <a:latin typeface="Garamond" pitchFamily="18" charset="0"/>
            </a:rPr>
            <a:t>A </a:t>
          </a:r>
          <a:r>
            <a:rPr lang="en-GB" sz="2000" dirty="0">
              <a:latin typeface="Garamond" pitchFamily="18" charset="0"/>
            </a:rPr>
            <a:t>harmless Virus Vector transports Virus gene</a:t>
          </a:r>
        </a:p>
      </dgm:t>
    </dgm:pt>
    <dgm:pt modelId="{61D139D0-709B-43F4-BB71-87E6545C0054}" type="parTrans" cxnId="{1FA771A4-C193-4CCD-8C93-A1AB1E3AD7C9}">
      <dgm:prSet/>
      <dgm:spPr/>
      <dgm:t>
        <a:bodyPr/>
        <a:lstStyle/>
        <a:p>
          <a:endParaRPr lang="en-GB"/>
        </a:p>
      </dgm:t>
    </dgm:pt>
    <dgm:pt modelId="{A22FA166-3F1A-4BA7-B449-01112004127D}" type="sibTrans" cxnId="{1FA771A4-C193-4CCD-8C93-A1AB1E3AD7C9}">
      <dgm:prSet/>
      <dgm:spPr/>
      <dgm:t>
        <a:bodyPr/>
        <a:lstStyle/>
        <a:p>
          <a:endParaRPr lang="en-GB"/>
        </a:p>
      </dgm:t>
    </dgm:pt>
    <dgm:pt modelId="{360E0ED2-385E-4305-8F2F-65A644B360D5}">
      <dgm:prSet custT="1"/>
      <dgm:spPr/>
      <dgm:t>
        <a:bodyPr/>
        <a:lstStyle/>
        <a:p>
          <a:r>
            <a:rPr lang="en-GB" sz="2000" dirty="0">
              <a:latin typeface="Garamond" pitchFamily="18" charset="0"/>
            </a:rPr>
            <a:t>Viral Sub-Unit Vaccines             		Virus Surface Proteins  </a:t>
          </a:r>
        </a:p>
      </dgm:t>
    </dgm:pt>
    <dgm:pt modelId="{AFDD6492-992B-43BC-B49B-A1FFE320289E}" type="parTrans" cxnId="{5085B5A1-7D27-4D43-8D70-A308003FDD4E}">
      <dgm:prSet/>
      <dgm:spPr/>
      <dgm:t>
        <a:bodyPr/>
        <a:lstStyle/>
        <a:p>
          <a:endParaRPr lang="en-GB"/>
        </a:p>
      </dgm:t>
    </dgm:pt>
    <dgm:pt modelId="{BBEAAA6A-6ED3-4C6E-A75A-22EBE46FE7A0}" type="sibTrans" cxnId="{5085B5A1-7D27-4D43-8D70-A308003FDD4E}">
      <dgm:prSet/>
      <dgm:spPr/>
      <dgm:t>
        <a:bodyPr/>
        <a:lstStyle/>
        <a:p>
          <a:endParaRPr lang="en-GB"/>
        </a:p>
      </dgm:t>
    </dgm:pt>
    <dgm:pt modelId="{9CAAF2D0-86F2-4DE3-A018-E66ADEF61597}">
      <dgm:prSet custT="1"/>
      <dgm:spPr/>
      <dgm:t>
        <a:bodyPr/>
        <a:lstStyle/>
        <a:p>
          <a:r>
            <a:rPr lang="en-GB" sz="2000" dirty="0">
              <a:latin typeface="Garamond" pitchFamily="18" charset="0"/>
            </a:rPr>
            <a:t>Split Virus Vaccine                 		Cut Pieces of the actual virus                              </a:t>
          </a:r>
        </a:p>
      </dgm:t>
    </dgm:pt>
    <dgm:pt modelId="{6E54B926-6C58-4C2B-9A4C-43CBFA33FB7D}" type="parTrans" cxnId="{F1C8207B-DA53-450B-9F21-1690F692B011}">
      <dgm:prSet/>
      <dgm:spPr/>
      <dgm:t>
        <a:bodyPr/>
        <a:lstStyle/>
        <a:p>
          <a:endParaRPr lang="en-GB"/>
        </a:p>
      </dgm:t>
    </dgm:pt>
    <dgm:pt modelId="{9FC6024F-76A0-43B0-AC3F-E2A53B645AE0}" type="sibTrans" cxnId="{F1C8207B-DA53-450B-9F21-1690F692B011}">
      <dgm:prSet/>
      <dgm:spPr/>
      <dgm:t>
        <a:bodyPr/>
        <a:lstStyle/>
        <a:p>
          <a:endParaRPr lang="en-GB"/>
        </a:p>
      </dgm:t>
    </dgm:pt>
    <dgm:pt modelId="{0CBA4A4B-6E7D-472A-9911-90F85E6A2789}">
      <dgm:prSet custT="1"/>
      <dgm:spPr/>
      <dgm:t>
        <a:bodyPr/>
        <a:lstStyle/>
        <a:p>
          <a:r>
            <a:rPr lang="en-GB" sz="2000" dirty="0">
              <a:latin typeface="Garamond" pitchFamily="18" charset="0"/>
            </a:rPr>
            <a:t>Virus like Particles (VLP) Vaccines           	Virus Like Particles without 					the Genetic </a:t>
          </a:r>
        </a:p>
      </dgm:t>
    </dgm:pt>
    <dgm:pt modelId="{CC1DC432-305B-4E9E-83BB-3AF1E15936CD}" type="parTrans" cxnId="{C95F9D4C-5FD4-4D35-972A-F9F3B41EA38D}">
      <dgm:prSet/>
      <dgm:spPr/>
      <dgm:t>
        <a:bodyPr/>
        <a:lstStyle/>
        <a:p>
          <a:endParaRPr lang="en-GB"/>
        </a:p>
      </dgm:t>
    </dgm:pt>
    <dgm:pt modelId="{6EDB3D6E-F129-4F1D-89B4-0BA5AB5AFCCF}" type="sibTrans" cxnId="{C95F9D4C-5FD4-4D35-972A-F9F3B41EA38D}">
      <dgm:prSet/>
      <dgm:spPr/>
      <dgm:t>
        <a:bodyPr/>
        <a:lstStyle/>
        <a:p>
          <a:endParaRPr lang="en-GB"/>
        </a:p>
      </dgm:t>
    </dgm:pt>
    <dgm:pt modelId="{3C406EE8-1B33-4E4E-873F-1D9782354449}">
      <dgm:prSet custT="1"/>
      <dgm:spPr/>
      <dgm:t>
        <a:bodyPr/>
        <a:lstStyle/>
        <a:p>
          <a:endParaRPr lang="en-GB" sz="2000" dirty="0">
            <a:latin typeface="Garamond" pitchFamily="18" charset="0"/>
          </a:endParaRPr>
        </a:p>
      </dgm:t>
    </dgm:pt>
    <dgm:pt modelId="{DB792C0E-40D2-458B-8B07-5C10B32612DC}" type="parTrans" cxnId="{D8A4B282-0254-4DC0-9042-5D308FA0D5E3}">
      <dgm:prSet/>
      <dgm:spPr/>
      <dgm:t>
        <a:bodyPr/>
        <a:lstStyle/>
        <a:p>
          <a:endParaRPr lang="en-GB"/>
        </a:p>
      </dgm:t>
    </dgm:pt>
    <dgm:pt modelId="{3D2E79FD-236C-4DB3-989D-B2B046AD1A76}" type="sibTrans" cxnId="{D8A4B282-0254-4DC0-9042-5D308FA0D5E3}">
      <dgm:prSet/>
      <dgm:spPr/>
      <dgm:t>
        <a:bodyPr/>
        <a:lstStyle/>
        <a:p>
          <a:endParaRPr lang="en-GB"/>
        </a:p>
      </dgm:t>
    </dgm:pt>
    <dgm:pt modelId="{FC9DFFC8-9B66-44B4-B5E9-3B80C22DC8F1}">
      <dgm:prSet custT="1"/>
      <dgm:spPr/>
      <dgm:t>
        <a:bodyPr/>
        <a:lstStyle/>
        <a:p>
          <a:endParaRPr lang="en-GB" sz="2000" dirty="0">
            <a:latin typeface="Garamond" pitchFamily="18" charset="0"/>
          </a:endParaRPr>
        </a:p>
      </dgm:t>
    </dgm:pt>
    <dgm:pt modelId="{EBCA4D11-C629-4BC5-B14C-DAEBC053C060}" type="parTrans" cxnId="{ACA9E2B8-A010-4C2F-8266-6822B5042766}">
      <dgm:prSet/>
      <dgm:spPr/>
      <dgm:t>
        <a:bodyPr/>
        <a:lstStyle/>
        <a:p>
          <a:endParaRPr lang="en-GB"/>
        </a:p>
      </dgm:t>
    </dgm:pt>
    <dgm:pt modelId="{2FA32AC7-245D-4AFB-BB54-D94829DD83DC}" type="sibTrans" cxnId="{ACA9E2B8-A010-4C2F-8266-6822B5042766}">
      <dgm:prSet/>
      <dgm:spPr/>
      <dgm:t>
        <a:bodyPr/>
        <a:lstStyle/>
        <a:p>
          <a:endParaRPr lang="en-GB"/>
        </a:p>
      </dgm:t>
    </dgm:pt>
    <dgm:pt modelId="{5BC58DE1-EC7F-4D0A-9A62-EA3AB24902ED}">
      <dgm:prSet phldrT="[Text]" custT="1"/>
      <dgm:spPr/>
      <dgm:t>
        <a:bodyPr/>
        <a:lstStyle/>
        <a:p>
          <a:r>
            <a:rPr lang="en-GB" sz="2400" dirty="0">
              <a:solidFill>
                <a:schemeClr val="tx1"/>
              </a:solidFill>
              <a:latin typeface="Garamond" pitchFamily="18" charset="0"/>
            </a:rPr>
            <a:t>Viral Vector Vaccines   </a:t>
          </a:r>
        </a:p>
      </dgm:t>
    </dgm:pt>
    <dgm:pt modelId="{F4EC5537-56FB-4E49-863D-CA29D53EFFA7}" type="sibTrans" cxnId="{28E935A4-36AE-480A-8316-2AA6271A23A2}">
      <dgm:prSet/>
      <dgm:spPr/>
      <dgm:t>
        <a:bodyPr/>
        <a:lstStyle/>
        <a:p>
          <a:endParaRPr lang="en-GB"/>
        </a:p>
      </dgm:t>
    </dgm:pt>
    <dgm:pt modelId="{18294379-2646-46F5-BB2B-AE41903552F6}" type="parTrans" cxnId="{28E935A4-36AE-480A-8316-2AA6271A23A2}">
      <dgm:prSet/>
      <dgm:spPr/>
      <dgm:t>
        <a:bodyPr/>
        <a:lstStyle/>
        <a:p>
          <a:endParaRPr lang="en-GB"/>
        </a:p>
      </dgm:t>
    </dgm:pt>
    <dgm:pt modelId="{60E5D8B1-114E-4C17-B444-BF790BDBF472}">
      <dgm:prSet phldrT="[Text]" custT="1"/>
      <dgm:spPr/>
      <dgm:t>
        <a:bodyPr/>
        <a:lstStyle/>
        <a:p>
          <a:r>
            <a:rPr lang="en-GB" sz="2400" dirty="0">
              <a:solidFill>
                <a:schemeClr val="tx1"/>
              </a:solidFill>
              <a:latin typeface="Garamond" pitchFamily="18" charset="0"/>
            </a:rPr>
            <a:t>Protein Vaccines </a:t>
          </a:r>
        </a:p>
      </dgm:t>
    </dgm:pt>
    <dgm:pt modelId="{19656DF3-DBF6-4739-ACF4-9F19A84C1C97}" type="sibTrans" cxnId="{04BA2A95-6AF4-4FC2-AF15-97E05D3FFD44}">
      <dgm:prSet/>
      <dgm:spPr/>
      <dgm:t>
        <a:bodyPr/>
        <a:lstStyle/>
        <a:p>
          <a:endParaRPr lang="en-GB"/>
        </a:p>
      </dgm:t>
    </dgm:pt>
    <dgm:pt modelId="{B49795B9-8ED0-48C8-905C-AF6852601BFC}" type="parTrans" cxnId="{04BA2A95-6AF4-4FC2-AF15-97E05D3FFD44}">
      <dgm:prSet/>
      <dgm:spPr/>
      <dgm:t>
        <a:bodyPr/>
        <a:lstStyle/>
        <a:p>
          <a:endParaRPr lang="en-GB"/>
        </a:p>
      </dgm:t>
    </dgm:pt>
    <dgm:pt modelId="{91C054B4-C4F8-43CE-AB64-BA487940E4E6}" type="pres">
      <dgm:prSet presAssocID="{5D9912BF-E87E-46BF-8D7F-078337512BAC}" presName="linear" presStyleCnt="0">
        <dgm:presLayoutVars>
          <dgm:dir/>
          <dgm:animLvl val="lvl"/>
          <dgm:resizeHandles val="exact"/>
        </dgm:presLayoutVars>
      </dgm:prSet>
      <dgm:spPr/>
    </dgm:pt>
    <dgm:pt modelId="{21470611-3AC3-4F5F-BDC3-1881AD6F131B}" type="pres">
      <dgm:prSet presAssocID="{B013B119-B53F-4A69-8FE9-8645324733A3}" presName="parentLin" presStyleCnt="0"/>
      <dgm:spPr/>
    </dgm:pt>
    <dgm:pt modelId="{6B92D88A-6E2B-45BE-B012-142C4D7990A6}" type="pres">
      <dgm:prSet presAssocID="{B013B119-B53F-4A69-8FE9-8645324733A3}" presName="parentLeftMargin" presStyleLbl="node1" presStyleIdx="0" presStyleCnt="3"/>
      <dgm:spPr/>
    </dgm:pt>
    <dgm:pt modelId="{FA1E2563-452C-4A47-84AF-879288C2CF2C}" type="pres">
      <dgm:prSet presAssocID="{B013B119-B53F-4A69-8FE9-8645324733A3}" presName="parentText" presStyleLbl="node1" presStyleIdx="0" presStyleCnt="3" custScaleX="134022" custScaleY="36008" custLinFactNeighborX="-18367" custLinFactNeighborY="-37322">
        <dgm:presLayoutVars>
          <dgm:chMax val="0"/>
          <dgm:bulletEnabled val="1"/>
        </dgm:presLayoutVars>
      </dgm:prSet>
      <dgm:spPr/>
    </dgm:pt>
    <dgm:pt modelId="{46556DFB-490D-4DB0-9472-72D293D69E15}" type="pres">
      <dgm:prSet presAssocID="{B013B119-B53F-4A69-8FE9-8645324733A3}" presName="negativeSpace" presStyleCnt="0"/>
      <dgm:spPr/>
    </dgm:pt>
    <dgm:pt modelId="{396AFC4B-54C5-4573-8BD5-31DBC58F1E22}" type="pres">
      <dgm:prSet presAssocID="{B013B119-B53F-4A69-8FE9-8645324733A3}" presName="childText" presStyleLbl="conFgAcc1" presStyleIdx="0" presStyleCnt="3" custScaleY="57371" custLinFactNeighborY="39826">
        <dgm:presLayoutVars>
          <dgm:bulletEnabled val="1"/>
        </dgm:presLayoutVars>
      </dgm:prSet>
      <dgm:spPr/>
    </dgm:pt>
    <dgm:pt modelId="{5B71B095-08BD-4F9E-BADD-44F011237D9A}" type="pres">
      <dgm:prSet presAssocID="{90A92B6C-56FD-4C5F-9E31-9F1B0B102886}" presName="spaceBetweenRectangles" presStyleCnt="0"/>
      <dgm:spPr/>
    </dgm:pt>
    <dgm:pt modelId="{8F2915E0-4DA1-47EB-93A9-D543F1E7E5A3}" type="pres">
      <dgm:prSet presAssocID="{5BC58DE1-EC7F-4D0A-9A62-EA3AB24902ED}" presName="parentLin" presStyleCnt="0"/>
      <dgm:spPr/>
    </dgm:pt>
    <dgm:pt modelId="{74B5B791-90F9-436D-AC5B-96EF275AC2F4}" type="pres">
      <dgm:prSet presAssocID="{5BC58DE1-EC7F-4D0A-9A62-EA3AB24902ED}" presName="parentLeftMargin" presStyleLbl="node1" presStyleIdx="0" presStyleCnt="3"/>
      <dgm:spPr/>
    </dgm:pt>
    <dgm:pt modelId="{F3DB3C6C-ABD8-4D13-A07B-56343EEA94F9}" type="pres">
      <dgm:prSet presAssocID="{5BC58DE1-EC7F-4D0A-9A62-EA3AB24902ED}" presName="parentText" presStyleLbl="node1" presStyleIdx="1" presStyleCnt="3" custScaleX="101458" custScaleY="39639" custLinFactNeighborX="4348" custLinFactNeighborY="-13258">
        <dgm:presLayoutVars>
          <dgm:chMax val="0"/>
          <dgm:bulletEnabled val="1"/>
        </dgm:presLayoutVars>
      </dgm:prSet>
      <dgm:spPr/>
    </dgm:pt>
    <dgm:pt modelId="{446FC548-9FEF-425F-A21B-6B8DB2CFFB7B}" type="pres">
      <dgm:prSet presAssocID="{5BC58DE1-EC7F-4D0A-9A62-EA3AB24902ED}" presName="negativeSpace" presStyleCnt="0"/>
      <dgm:spPr/>
    </dgm:pt>
    <dgm:pt modelId="{4D41349A-B8C6-4A53-BBC1-0F827E43FB7B}" type="pres">
      <dgm:prSet presAssocID="{5BC58DE1-EC7F-4D0A-9A62-EA3AB24902ED}" presName="childText" presStyleLbl="conFgAcc1" presStyleIdx="1" presStyleCnt="3" custScaleY="26394" custLinFactY="7544" custLinFactNeighborY="100000">
        <dgm:presLayoutVars>
          <dgm:bulletEnabled val="1"/>
        </dgm:presLayoutVars>
      </dgm:prSet>
      <dgm:spPr/>
    </dgm:pt>
    <dgm:pt modelId="{5D97F32A-4308-471A-99F2-13CEFAF48CA3}" type="pres">
      <dgm:prSet presAssocID="{F4EC5537-56FB-4E49-863D-CA29D53EFFA7}" presName="spaceBetweenRectangles" presStyleCnt="0"/>
      <dgm:spPr/>
    </dgm:pt>
    <dgm:pt modelId="{092246C0-0A95-41C8-A65D-A2CAB35E559E}" type="pres">
      <dgm:prSet presAssocID="{60E5D8B1-114E-4C17-B444-BF790BDBF472}" presName="parentLin" presStyleCnt="0"/>
      <dgm:spPr/>
    </dgm:pt>
    <dgm:pt modelId="{D318B508-844E-43AA-AB18-CF43DD6EC6A2}" type="pres">
      <dgm:prSet presAssocID="{60E5D8B1-114E-4C17-B444-BF790BDBF472}" presName="parentLeftMargin" presStyleLbl="node1" presStyleIdx="1" presStyleCnt="3"/>
      <dgm:spPr/>
    </dgm:pt>
    <dgm:pt modelId="{9119F693-F4CA-499B-B0BD-B451F1A9B4E2}" type="pres">
      <dgm:prSet presAssocID="{60E5D8B1-114E-4C17-B444-BF790BDBF472}" presName="parentText" presStyleLbl="node1" presStyleIdx="2" presStyleCnt="3" custScaleY="32772" custLinFactNeighborX="4348" custLinFactNeighborY="-35424">
        <dgm:presLayoutVars>
          <dgm:chMax val="0"/>
          <dgm:bulletEnabled val="1"/>
        </dgm:presLayoutVars>
      </dgm:prSet>
      <dgm:spPr/>
    </dgm:pt>
    <dgm:pt modelId="{7ECA7CA6-5948-451D-AFDC-C1B1A75D90BB}" type="pres">
      <dgm:prSet presAssocID="{60E5D8B1-114E-4C17-B444-BF790BDBF472}" presName="negativeSpace" presStyleCnt="0"/>
      <dgm:spPr/>
    </dgm:pt>
    <dgm:pt modelId="{740295C9-6618-49C6-90FC-BDBF73DC7A59}" type="pres">
      <dgm:prSet presAssocID="{60E5D8B1-114E-4C17-B444-BF790BDBF472}" presName="childText" presStyleLbl="conFgAcc1" presStyleIdx="2" presStyleCnt="3" custScaleY="84369" custLinFactNeighborY="74162">
        <dgm:presLayoutVars>
          <dgm:bulletEnabled val="1"/>
        </dgm:presLayoutVars>
      </dgm:prSet>
      <dgm:spPr/>
    </dgm:pt>
  </dgm:ptLst>
  <dgm:cxnLst>
    <dgm:cxn modelId="{A431E505-6109-4CC5-AC4E-8F3D8D7E5BF4}" type="presOf" srcId="{5BC58DE1-EC7F-4D0A-9A62-EA3AB24902ED}" destId="{74B5B791-90F9-436D-AC5B-96EF275AC2F4}" srcOrd="0" destOrd="0" presId="urn:microsoft.com/office/officeart/2005/8/layout/list1"/>
    <dgm:cxn modelId="{E5C51F1D-16D1-4A93-9D13-BA11108DD83B}" type="presOf" srcId="{3C406EE8-1B33-4E4E-873F-1D9782354449}" destId="{740295C9-6618-49C6-90FC-BDBF73DC7A59}" srcOrd="0" destOrd="1" presId="urn:microsoft.com/office/officeart/2005/8/layout/list1"/>
    <dgm:cxn modelId="{E3B0FE1F-0B13-4938-B7B1-76C573C9C32D}" type="presOf" srcId="{059F9AC4-22A7-46E0-A0DD-B042D6BF171D}" destId="{396AFC4B-54C5-4573-8BD5-31DBC58F1E22}" srcOrd="0" destOrd="1" presId="urn:microsoft.com/office/officeart/2005/8/layout/list1"/>
    <dgm:cxn modelId="{65A5B923-DD76-47A0-90CF-306CDF4FA9C1}" srcId="{B013B119-B53F-4A69-8FE9-8645324733A3}" destId="{059F9AC4-22A7-46E0-A0DD-B042D6BF171D}" srcOrd="1" destOrd="0" parTransId="{9C92D565-DC67-452A-B4DF-EF8ED5222955}" sibTransId="{A646738F-B1C6-43C5-92F7-AD5F7A988FCB}"/>
    <dgm:cxn modelId="{BE009824-FF12-44D6-8435-DA05368A0B8D}" type="presOf" srcId="{5BC58DE1-EC7F-4D0A-9A62-EA3AB24902ED}" destId="{F3DB3C6C-ABD8-4D13-A07B-56343EEA94F9}" srcOrd="1" destOrd="0" presId="urn:microsoft.com/office/officeart/2005/8/layout/list1"/>
    <dgm:cxn modelId="{300C2937-AA76-4748-A45C-6249CB22DB8E}" type="presOf" srcId="{D26C6CBB-F896-4E2E-8C27-6D9046C52D6D}" destId="{4D41349A-B8C6-4A53-BBC1-0F827E43FB7B}" srcOrd="0" destOrd="0" presId="urn:microsoft.com/office/officeart/2005/8/layout/list1"/>
    <dgm:cxn modelId="{C61C7465-E033-4A87-AC0C-12076B2E04CE}" type="presOf" srcId="{0CBA4A4B-6E7D-472A-9911-90F85E6A2789}" destId="{740295C9-6618-49C6-90FC-BDBF73DC7A59}" srcOrd="0" destOrd="4" presId="urn:microsoft.com/office/officeart/2005/8/layout/list1"/>
    <dgm:cxn modelId="{E043BA46-0280-4674-AEBD-857DE470AA21}" type="presOf" srcId="{60E5D8B1-114E-4C17-B444-BF790BDBF472}" destId="{D318B508-844E-43AA-AB18-CF43DD6EC6A2}" srcOrd="0" destOrd="0" presId="urn:microsoft.com/office/officeart/2005/8/layout/list1"/>
    <dgm:cxn modelId="{C95F9D4C-5FD4-4D35-972A-F9F3B41EA38D}" srcId="{60E5D8B1-114E-4C17-B444-BF790BDBF472}" destId="{0CBA4A4B-6E7D-472A-9911-90F85E6A2789}" srcOrd="4" destOrd="0" parTransId="{CC1DC432-305B-4E9E-83BB-3AF1E15936CD}" sibTransId="{6EDB3D6E-F129-4F1D-89B4-0BA5AB5AFCCF}"/>
    <dgm:cxn modelId="{809B1454-5446-4EC8-95AF-57B122326923}" type="presOf" srcId="{B013B119-B53F-4A69-8FE9-8645324733A3}" destId="{FA1E2563-452C-4A47-84AF-879288C2CF2C}" srcOrd="1" destOrd="0" presId="urn:microsoft.com/office/officeart/2005/8/layout/list1"/>
    <dgm:cxn modelId="{114F4859-9DF4-484D-8274-0FD111FC5433}" type="presOf" srcId="{60E5D8B1-114E-4C17-B444-BF790BDBF472}" destId="{9119F693-F4CA-499B-B0BD-B451F1A9B4E2}" srcOrd="1" destOrd="0" presId="urn:microsoft.com/office/officeart/2005/8/layout/list1"/>
    <dgm:cxn modelId="{F1C8207B-DA53-450B-9F21-1690F692B011}" srcId="{60E5D8B1-114E-4C17-B444-BF790BDBF472}" destId="{9CAAF2D0-86F2-4DE3-A018-E66ADEF61597}" srcOrd="3" destOrd="0" parTransId="{6E54B926-6C58-4C2B-9A4C-43CBFA33FB7D}" sibTransId="{9FC6024F-76A0-43B0-AC3F-E2A53B645AE0}"/>
    <dgm:cxn modelId="{E623AD7C-E380-4086-9A51-649D348EFC5F}" srcId="{5D9912BF-E87E-46BF-8D7F-078337512BAC}" destId="{B013B119-B53F-4A69-8FE9-8645324733A3}" srcOrd="0" destOrd="0" parTransId="{46EF5D7B-549C-4130-AC5B-44408A4FFDDB}" sibTransId="{90A92B6C-56FD-4C5F-9E31-9F1B0B102886}"/>
    <dgm:cxn modelId="{D8A4B282-0254-4DC0-9042-5D308FA0D5E3}" srcId="{60E5D8B1-114E-4C17-B444-BF790BDBF472}" destId="{3C406EE8-1B33-4E4E-873F-1D9782354449}" srcOrd="1" destOrd="0" parTransId="{DB792C0E-40D2-458B-8B07-5C10B32612DC}" sibTransId="{3D2E79FD-236C-4DB3-989D-B2B046AD1A76}"/>
    <dgm:cxn modelId="{7CC77984-11D4-44F7-AD7E-9219F62457A1}" type="presOf" srcId="{5D9912BF-E87E-46BF-8D7F-078337512BAC}" destId="{91C054B4-C4F8-43CE-AB64-BA487940E4E6}" srcOrd="0" destOrd="0" presId="urn:microsoft.com/office/officeart/2005/8/layout/list1"/>
    <dgm:cxn modelId="{0BD17C85-EAF0-4871-BAE4-471723220E3F}" srcId="{B013B119-B53F-4A69-8FE9-8645324733A3}" destId="{97B2243D-9D8D-491A-A29F-9AE5C70FBD09}" srcOrd="0" destOrd="0" parTransId="{BD5DF5E8-FE8E-4E31-97FC-4C5F4B11835B}" sibTransId="{A9ECB3B4-AD55-4696-8124-0B4FA9DBE36D}"/>
    <dgm:cxn modelId="{04BA2A95-6AF4-4FC2-AF15-97E05D3FFD44}" srcId="{5D9912BF-E87E-46BF-8D7F-078337512BAC}" destId="{60E5D8B1-114E-4C17-B444-BF790BDBF472}" srcOrd="2" destOrd="0" parTransId="{B49795B9-8ED0-48C8-905C-AF6852601BFC}" sibTransId="{19656DF3-DBF6-4739-ACF4-9F19A84C1C97}"/>
    <dgm:cxn modelId="{5085B5A1-7D27-4D43-8D70-A308003FDD4E}" srcId="{60E5D8B1-114E-4C17-B444-BF790BDBF472}" destId="{360E0ED2-385E-4305-8F2F-65A644B360D5}" srcOrd="2" destOrd="0" parTransId="{AFDD6492-992B-43BC-B49B-A1FFE320289E}" sibTransId="{BBEAAA6A-6ED3-4C6E-A75A-22EBE46FE7A0}"/>
    <dgm:cxn modelId="{28E935A4-36AE-480A-8316-2AA6271A23A2}" srcId="{5D9912BF-E87E-46BF-8D7F-078337512BAC}" destId="{5BC58DE1-EC7F-4D0A-9A62-EA3AB24902ED}" srcOrd="1" destOrd="0" parTransId="{18294379-2646-46F5-BB2B-AE41903552F6}" sibTransId="{F4EC5537-56FB-4E49-863D-CA29D53EFFA7}"/>
    <dgm:cxn modelId="{1FA771A4-C193-4CCD-8C93-A1AB1E3AD7C9}" srcId="{5BC58DE1-EC7F-4D0A-9A62-EA3AB24902ED}" destId="{D26C6CBB-F896-4E2E-8C27-6D9046C52D6D}" srcOrd="0" destOrd="0" parTransId="{61D139D0-709B-43F4-BB71-87E6545C0054}" sibTransId="{A22FA166-3F1A-4BA7-B449-01112004127D}"/>
    <dgm:cxn modelId="{BC8EC4AE-5877-4352-B607-F204010F647A}" type="presOf" srcId="{360E0ED2-385E-4305-8F2F-65A644B360D5}" destId="{740295C9-6618-49C6-90FC-BDBF73DC7A59}" srcOrd="0" destOrd="2" presId="urn:microsoft.com/office/officeart/2005/8/layout/list1"/>
    <dgm:cxn modelId="{ACA9E2B8-A010-4C2F-8266-6822B5042766}" srcId="{60E5D8B1-114E-4C17-B444-BF790BDBF472}" destId="{FC9DFFC8-9B66-44B4-B5E9-3B80C22DC8F1}" srcOrd="0" destOrd="0" parTransId="{EBCA4D11-C629-4BC5-B14C-DAEBC053C060}" sibTransId="{2FA32AC7-245D-4AFB-BB54-D94829DD83DC}"/>
    <dgm:cxn modelId="{695291BD-F8A9-46D6-9AF0-8BD763514D82}" type="presOf" srcId="{B013B119-B53F-4A69-8FE9-8645324733A3}" destId="{6B92D88A-6E2B-45BE-B012-142C4D7990A6}" srcOrd="0" destOrd="0" presId="urn:microsoft.com/office/officeart/2005/8/layout/list1"/>
    <dgm:cxn modelId="{0906D4BF-5569-4C3B-90BF-7AD3B0CB438B}" type="presOf" srcId="{9CAAF2D0-86F2-4DE3-A018-E66ADEF61597}" destId="{740295C9-6618-49C6-90FC-BDBF73DC7A59}" srcOrd="0" destOrd="3" presId="urn:microsoft.com/office/officeart/2005/8/layout/list1"/>
    <dgm:cxn modelId="{D23228D4-6099-4047-87E8-01356FD9E1DE}" type="presOf" srcId="{97B2243D-9D8D-491A-A29F-9AE5C70FBD09}" destId="{396AFC4B-54C5-4573-8BD5-31DBC58F1E22}" srcOrd="0" destOrd="0" presId="urn:microsoft.com/office/officeart/2005/8/layout/list1"/>
    <dgm:cxn modelId="{F5A952F3-91B7-4185-B6DD-A6047274ECAD}" type="presOf" srcId="{FC9DFFC8-9B66-44B4-B5E9-3B80C22DC8F1}" destId="{740295C9-6618-49C6-90FC-BDBF73DC7A59}" srcOrd="0" destOrd="0" presId="urn:microsoft.com/office/officeart/2005/8/layout/list1"/>
    <dgm:cxn modelId="{4EE4FA44-39F9-4E95-AAB5-4B90C8F8C46B}" type="presParOf" srcId="{91C054B4-C4F8-43CE-AB64-BA487940E4E6}" destId="{21470611-3AC3-4F5F-BDC3-1881AD6F131B}" srcOrd="0" destOrd="0" presId="urn:microsoft.com/office/officeart/2005/8/layout/list1"/>
    <dgm:cxn modelId="{40E3A836-7FAB-43EC-808A-3C5533DED9E1}" type="presParOf" srcId="{21470611-3AC3-4F5F-BDC3-1881AD6F131B}" destId="{6B92D88A-6E2B-45BE-B012-142C4D7990A6}" srcOrd="0" destOrd="0" presId="urn:microsoft.com/office/officeart/2005/8/layout/list1"/>
    <dgm:cxn modelId="{DFE60389-0C70-4308-AD56-9D7739B345BF}" type="presParOf" srcId="{21470611-3AC3-4F5F-BDC3-1881AD6F131B}" destId="{FA1E2563-452C-4A47-84AF-879288C2CF2C}" srcOrd="1" destOrd="0" presId="urn:microsoft.com/office/officeart/2005/8/layout/list1"/>
    <dgm:cxn modelId="{7A1C03D0-C912-48B2-A8B8-E7FF3E6AEA2F}" type="presParOf" srcId="{91C054B4-C4F8-43CE-AB64-BA487940E4E6}" destId="{46556DFB-490D-4DB0-9472-72D293D69E15}" srcOrd="1" destOrd="0" presId="urn:microsoft.com/office/officeart/2005/8/layout/list1"/>
    <dgm:cxn modelId="{550F68C2-2800-4971-8405-EB5EB66739B3}" type="presParOf" srcId="{91C054B4-C4F8-43CE-AB64-BA487940E4E6}" destId="{396AFC4B-54C5-4573-8BD5-31DBC58F1E22}" srcOrd="2" destOrd="0" presId="urn:microsoft.com/office/officeart/2005/8/layout/list1"/>
    <dgm:cxn modelId="{7C328188-027A-475C-8345-E10CAAEC05D6}" type="presParOf" srcId="{91C054B4-C4F8-43CE-AB64-BA487940E4E6}" destId="{5B71B095-08BD-4F9E-BADD-44F011237D9A}" srcOrd="3" destOrd="0" presId="urn:microsoft.com/office/officeart/2005/8/layout/list1"/>
    <dgm:cxn modelId="{54EE8094-D9C6-4FC1-89D4-92202AB1964B}" type="presParOf" srcId="{91C054B4-C4F8-43CE-AB64-BA487940E4E6}" destId="{8F2915E0-4DA1-47EB-93A9-D543F1E7E5A3}" srcOrd="4" destOrd="0" presId="urn:microsoft.com/office/officeart/2005/8/layout/list1"/>
    <dgm:cxn modelId="{B35F4CD5-DDAC-4B32-B6A7-F98283723E54}" type="presParOf" srcId="{8F2915E0-4DA1-47EB-93A9-D543F1E7E5A3}" destId="{74B5B791-90F9-436D-AC5B-96EF275AC2F4}" srcOrd="0" destOrd="0" presId="urn:microsoft.com/office/officeart/2005/8/layout/list1"/>
    <dgm:cxn modelId="{1ED3F880-6B61-4222-B42F-AF884C4BB7F6}" type="presParOf" srcId="{8F2915E0-4DA1-47EB-93A9-D543F1E7E5A3}" destId="{F3DB3C6C-ABD8-4D13-A07B-56343EEA94F9}" srcOrd="1" destOrd="0" presId="urn:microsoft.com/office/officeart/2005/8/layout/list1"/>
    <dgm:cxn modelId="{07A42DA3-4CA2-4AE5-9139-473B4486A76B}" type="presParOf" srcId="{91C054B4-C4F8-43CE-AB64-BA487940E4E6}" destId="{446FC548-9FEF-425F-A21B-6B8DB2CFFB7B}" srcOrd="5" destOrd="0" presId="urn:microsoft.com/office/officeart/2005/8/layout/list1"/>
    <dgm:cxn modelId="{03F7C6C1-D698-43E3-863D-F0B28C78700A}" type="presParOf" srcId="{91C054B4-C4F8-43CE-AB64-BA487940E4E6}" destId="{4D41349A-B8C6-4A53-BBC1-0F827E43FB7B}" srcOrd="6" destOrd="0" presId="urn:microsoft.com/office/officeart/2005/8/layout/list1"/>
    <dgm:cxn modelId="{753ED6A7-F220-47D1-981A-34013A6C4C07}" type="presParOf" srcId="{91C054B4-C4F8-43CE-AB64-BA487940E4E6}" destId="{5D97F32A-4308-471A-99F2-13CEFAF48CA3}" srcOrd="7" destOrd="0" presId="urn:microsoft.com/office/officeart/2005/8/layout/list1"/>
    <dgm:cxn modelId="{0574B06B-74F1-461C-AB2E-2BFFDEED76B5}" type="presParOf" srcId="{91C054B4-C4F8-43CE-AB64-BA487940E4E6}" destId="{092246C0-0A95-41C8-A65D-A2CAB35E559E}" srcOrd="8" destOrd="0" presId="urn:microsoft.com/office/officeart/2005/8/layout/list1"/>
    <dgm:cxn modelId="{5B98567E-49F5-4FB2-8532-51FB7841271A}" type="presParOf" srcId="{092246C0-0A95-41C8-A65D-A2CAB35E559E}" destId="{D318B508-844E-43AA-AB18-CF43DD6EC6A2}" srcOrd="0" destOrd="0" presId="urn:microsoft.com/office/officeart/2005/8/layout/list1"/>
    <dgm:cxn modelId="{C86DB6DA-6F87-4972-9B1C-72F4FA2D5DF9}" type="presParOf" srcId="{092246C0-0A95-41C8-A65D-A2CAB35E559E}" destId="{9119F693-F4CA-499B-B0BD-B451F1A9B4E2}" srcOrd="1" destOrd="0" presId="urn:microsoft.com/office/officeart/2005/8/layout/list1"/>
    <dgm:cxn modelId="{4CCB2777-0F49-44FB-B09F-C258BAE1CEDC}" type="presParOf" srcId="{91C054B4-C4F8-43CE-AB64-BA487940E4E6}" destId="{7ECA7CA6-5948-451D-AFDC-C1B1A75D90BB}" srcOrd="9" destOrd="0" presId="urn:microsoft.com/office/officeart/2005/8/layout/list1"/>
    <dgm:cxn modelId="{7E23BBCA-DF3A-4FDA-8F12-7095865337DC}" type="presParOf" srcId="{91C054B4-C4F8-43CE-AB64-BA487940E4E6}" destId="{740295C9-6618-49C6-90FC-BDBF73DC7A5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9912BF-E87E-46BF-8D7F-078337512BAC}" type="doc">
      <dgm:prSet loTypeId="urn:microsoft.com/office/officeart/2005/8/layout/list1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GB"/>
        </a:p>
      </dgm:t>
    </dgm:pt>
    <dgm:pt modelId="{B013B119-B53F-4A69-8FE9-8645324733A3}">
      <dgm:prSet phldrT="[Text]" custT="1"/>
      <dgm:spPr/>
      <dgm:t>
        <a:bodyPr/>
        <a:lstStyle/>
        <a:p>
          <a:r>
            <a:rPr lang="en-GB" sz="2400" dirty="0">
              <a:latin typeface="Garamond" pitchFamily="18" charset="0"/>
            </a:rPr>
            <a:t>Viral Vaccines</a:t>
          </a:r>
        </a:p>
      </dgm:t>
    </dgm:pt>
    <dgm:pt modelId="{46EF5D7B-549C-4130-AC5B-44408A4FFDDB}" type="parTrans" cxnId="{E623AD7C-E380-4086-9A51-649D348EFC5F}">
      <dgm:prSet/>
      <dgm:spPr/>
      <dgm:t>
        <a:bodyPr/>
        <a:lstStyle/>
        <a:p>
          <a:endParaRPr lang="en-GB"/>
        </a:p>
      </dgm:t>
    </dgm:pt>
    <dgm:pt modelId="{90A92B6C-56FD-4C5F-9E31-9F1B0B102886}" type="sibTrans" cxnId="{E623AD7C-E380-4086-9A51-649D348EFC5F}">
      <dgm:prSet/>
      <dgm:spPr/>
      <dgm:t>
        <a:bodyPr/>
        <a:lstStyle/>
        <a:p>
          <a:endParaRPr lang="en-GB"/>
        </a:p>
      </dgm:t>
    </dgm:pt>
    <dgm:pt modelId="{85CA1126-B2D6-496E-B866-A8EF88239232}">
      <dgm:prSet custT="1"/>
      <dgm:spPr/>
      <dgm:t>
        <a:bodyPr/>
        <a:lstStyle/>
        <a:p>
          <a:r>
            <a:rPr lang="en-GB" sz="2000" dirty="0">
              <a:latin typeface="Garamond" pitchFamily="18" charset="0"/>
            </a:rPr>
            <a:t>Live Attenuated Vaccines            	Weakened Actual Virus                           </a:t>
          </a:r>
        </a:p>
      </dgm:t>
    </dgm:pt>
    <dgm:pt modelId="{D20DD186-A567-4836-903C-1E62B19BF739}" type="parTrans" cxnId="{FE4C0320-9AFD-483B-AED3-3A4D8AD736C8}">
      <dgm:prSet/>
      <dgm:spPr/>
      <dgm:t>
        <a:bodyPr/>
        <a:lstStyle/>
        <a:p>
          <a:endParaRPr lang="en-GB"/>
        </a:p>
      </dgm:t>
    </dgm:pt>
    <dgm:pt modelId="{5B8D3506-879C-44BD-95E8-9817BF62E26F}" type="sibTrans" cxnId="{FE4C0320-9AFD-483B-AED3-3A4D8AD736C8}">
      <dgm:prSet/>
      <dgm:spPr/>
      <dgm:t>
        <a:bodyPr/>
        <a:lstStyle/>
        <a:p>
          <a:endParaRPr lang="en-GB"/>
        </a:p>
      </dgm:t>
    </dgm:pt>
    <dgm:pt modelId="{1DFD98D8-ABEE-45FC-B9DE-3EEB74C24DBA}">
      <dgm:prSet custT="1"/>
      <dgm:spPr/>
      <dgm:t>
        <a:bodyPr/>
        <a:lstStyle/>
        <a:p>
          <a:r>
            <a:rPr lang="en-GB" sz="2000" dirty="0">
              <a:latin typeface="Garamond" pitchFamily="18" charset="0"/>
            </a:rPr>
            <a:t>Inactivated Vaccines                	Virus killed by heat/chemicals  </a:t>
          </a:r>
        </a:p>
      </dgm:t>
    </dgm:pt>
    <dgm:pt modelId="{4A995D51-4E1C-46E8-A5A3-87AFCD170C59}" type="parTrans" cxnId="{F62B8711-2152-4D66-A914-8316EF7E6063}">
      <dgm:prSet/>
      <dgm:spPr/>
      <dgm:t>
        <a:bodyPr/>
        <a:lstStyle/>
        <a:p>
          <a:endParaRPr lang="en-GB"/>
        </a:p>
      </dgm:t>
    </dgm:pt>
    <dgm:pt modelId="{08743452-A995-49D4-AC91-31BC09594562}" type="sibTrans" cxnId="{F62B8711-2152-4D66-A914-8316EF7E6063}">
      <dgm:prSet/>
      <dgm:spPr/>
      <dgm:t>
        <a:bodyPr/>
        <a:lstStyle/>
        <a:p>
          <a:endParaRPr lang="en-GB"/>
        </a:p>
      </dgm:t>
    </dgm:pt>
    <dgm:pt modelId="{91C054B4-C4F8-43CE-AB64-BA487940E4E6}" type="pres">
      <dgm:prSet presAssocID="{5D9912BF-E87E-46BF-8D7F-078337512BAC}" presName="linear" presStyleCnt="0">
        <dgm:presLayoutVars>
          <dgm:dir/>
          <dgm:animLvl val="lvl"/>
          <dgm:resizeHandles val="exact"/>
        </dgm:presLayoutVars>
      </dgm:prSet>
      <dgm:spPr/>
    </dgm:pt>
    <dgm:pt modelId="{21470611-3AC3-4F5F-BDC3-1881AD6F131B}" type="pres">
      <dgm:prSet presAssocID="{B013B119-B53F-4A69-8FE9-8645324733A3}" presName="parentLin" presStyleCnt="0"/>
      <dgm:spPr/>
    </dgm:pt>
    <dgm:pt modelId="{6B92D88A-6E2B-45BE-B012-142C4D7990A6}" type="pres">
      <dgm:prSet presAssocID="{B013B119-B53F-4A69-8FE9-8645324733A3}" presName="parentLeftMargin" presStyleLbl="node1" presStyleIdx="0" presStyleCnt="1"/>
      <dgm:spPr/>
    </dgm:pt>
    <dgm:pt modelId="{FA1E2563-452C-4A47-84AF-879288C2CF2C}" type="pres">
      <dgm:prSet presAssocID="{B013B119-B53F-4A69-8FE9-8645324733A3}" presName="parentText" presStyleLbl="node1" presStyleIdx="0" presStyleCnt="1" custScaleY="36008" custLinFactNeighborX="-13043" custLinFactNeighborY="-86729">
        <dgm:presLayoutVars>
          <dgm:chMax val="0"/>
          <dgm:bulletEnabled val="1"/>
        </dgm:presLayoutVars>
      </dgm:prSet>
      <dgm:spPr/>
    </dgm:pt>
    <dgm:pt modelId="{46556DFB-490D-4DB0-9472-72D293D69E15}" type="pres">
      <dgm:prSet presAssocID="{B013B119-B53F-4A69-8FE9-8645324733A3}" presName="negativeSpace" presStyleCnt="0"/>
      <dgm:spPr/>
    </dgm:pt>
    <dgm:pt modelId="{396AFC4B-54C5-4573-8BD5-31DBC58F1E22}" type="pres">
      <dgm:prSet presAssocID="{B013B119-B53F-4A69-8FE9-8645324733A3}" presName="childText" presStyleLbl="conFgAcc1" presStyleIdx="0" presStyleCnt="1" custScaleY="119805" custLinFactY="-38704" custLinFactNeighborY="-100000">
        <dgm:presLayoutVars>
          <dgm:bulletEnabled val="1"/>
        </dgm:presLayoutVars>
      </dgm:prSet>
      <dgm:spPr/>
    </dgm:pt>
  </dgm:ptLst>
  <dgm:cxnLst>
    <dgm:cxn modelId="{F62B8711-2152-4D66-A914-8316EF7E6063}" srcId="{B013B119-B53F-4A69-8FE9-8645324733A3}" destId="{1DFD98D8-ABEE-45FC-B9DE-3EEB74C24DBA}" srcOrd="1" destOrd="0" parTransId="{4A995D51-4E1C-46E8-A5A3-87AFCD170C59}" sibTransId="{08743452-A995-49D4-AC91-31BC09594562}"/>
    <dgm:cxn modelId="{FE4C0320-9AFD-483B-AED3-3A4D8AD736C8}" srcId="{B013B119-B53F-4A69-8FE9-8645324733A3}" destId="{85CA1126-B2D6-496E-B866-A8EF88239232}" srcOrd="0" destOrd="0" parTransId="{D20DD186-A567-4836-903C-1E62B19BF739}" sibTransId="{5B8D3506-879C-44BD-95E8-9817BF62E26F}"/>
    <dgm:cxn modelId="{BD1D5921-D866-4399-9A5C-D3862C27E970}" type="presOf" srcId="{B013B119-B53F-4A69-8FE9-8645324733A3}" destId="{6B92D88A-6E2B-45BE-B012-142C4D7990A6}" srcOrd="0" destOrd="0" presId="urn:microsoft.com/office/officeart/2005/8/layout/list1"/>
    <dgm:cxn modelId="{BE669B69-38D8-44A6-95C0-763E62CEEE50}" type="presOf" srcId="{B013B119-B53F-4A69-8FE9-8645324733A3}" destId="{FA1E2563-452C-4A47-84AF-879288C2CF2C}" srcOrd="1" destOrd="0" presId="urn:microsoft.com/office/officeart/2005/8/layout/list1"/>
    <dgm:cxn modelId="{E623AD7C-E380-4086-9A51-649D348EFC5F}" srcId="{5D9912BF-E87E-46BF-8D7F-078337512BAC}" destId="{B013B119-B53F-4A69-8FE9-8645324733A3}" srcOrd="0" destOrd="0" parTransId="{46EF5D7B-549C-4130-AC5B-44408A4FFDDB}" sibTransId="{90A92B6C-56FD-4C5F-9E31-9F1B0B102886}"/>
    <dgm:cxn modelId="{6BACA5B1-962B-4C86-BC9D-918BEB8CC620}" type="presOf" srcId="{1DFD98D8-ABEE-45FC-B9DE-3EEB74C24DBA}" destId="{396AFC4B-54C5-4573-8BD5-31DBC58F1E22}" srcOrd="0" destOrd="1" presId="urn:microsoft.com/office/officeart/2005/8/layout/list1"/>
    <dgm:cxn modelId="{4CB59FB3-A548-4391-B676-66D724CC744D}" type="presOf" srcId="{5D9912BF-E87E-46BF-8D7F-078337512BAC}" destId="{91C054B4-C4F8-43CE-AB64-BA487940E4E6}" srcOrd="0" destOrd="0" presId="urn:microsoft.com/office/officeart/2005/8/layout/list1"/>
    <dgm:cxn modelId="{40A5C6E1-BB62-49B8-857C-26A34756C024}" type="presOf" srcId="{85CA1126-B2D6-496E-B866-A8EF88239232}" destId="{396AFC4B-54C5-4573-8BD5-31DBC58F1E22}" srcOrd="0" destOrd="0" presId="urn:microsoft.com/office/officeart/2005/8/layout/list1"/>
    <dgm:cxn modelId="{6FD183AA-0280-47B2-AA0E-9ADBA7CC69F6}" type="presParOf" srcId="{91C054B4-C4F8-43CE-AB64-BA487940E4E6}" destId="{21470611-3AC3-4F5F-BDC3-1881AD6F131B}" srcOrd="0" destOrd="0" presId="urn:microsoft.com/office/officeart/2005/8/layout/list1"/>
    <dgm:cxn modelId="{C7390024-DAE1-4D83-8BEB-12FBCCAB639B}" type="presParOf" srcId="{21470611-3AC3-4F5F-BDC3-1881AD6F131B}" destId="{6B92D88A-6E2B-45BE-B012-142C4D7990A6}" srcOrd="0" destOrd="0" presId="urn:microsoft.com/office/officeart/2005/8/layout/list1"/>
    <dgm:cxn modelId="{C1CDDB52-5D3A-4393-BAA4-52478B9C6F57}" type="presParOf" srcId="{21470611-3AC3-4F5F-BDC3-1881AD6F131B}" destId="{FA1E2563-452C-4A47-84AF-879288C2CF2C}" srcOrd="1" destOrd="0" presId="urn:microsoft.com/office/officeart/2005/8/layout/list1"/>
    <dgm:cxn modelId="{1E375764-B968-47BF-938C-485ACB09875B}" type="presParOf" srcId="{91C054B4-C4F8-43CE-AB64-BA487940E4E6}" destId="{46556DFB-490D-4DB0-9472-72D293D69E15}" srcOrd="1" destOrd="0" presId="urn:microsoft.com/office/officeart/2005/8/layout/list1"/>
    <dgm:cxn modelId="{F68FAAB4-98F1-46E1-8606-51D29DB7E45F}" type="presParOf" srcId="{91C054B4-C4F8-43CE-AB64-BA487940E4E6}" destId="{396AFC4B-54C5-4573-8BD5-31DBC58F1E2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3D063D-B188-4781-845F-32FD131794C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4AD94D3-D2A6-441F-9A1A-2812A4F62EC0}">
      <dgm:prSet phldrT="[Text]"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Produced antigen is displayed on the cell surface </a:t>
          </a:r>
          <a:endParaRPr lang="en-GB" sz="2000" dirty="0">
            <a:solidFill>
              <a:schemeClr val="tx1"/>
            </a:solidFill>
          </a:endParaRPr>
        </a:p>
      </dgm:t>
    </dgm:pt>
    <dgm:pt modelId="{844176B5-952E-45EB-9CAA-AF65A3C8F863}" type="parTrans" cxnId="{00CC0A02-A9E6-4DA8-8065-D13B4E84A434}">
      <dgm:prSet/>
      <dgm:spPr/>
      <dgm:t>
        <a:bodyPr/>
        <a:lstStyle/>
        <a:p>
          <a:endParaRPr lang="en-GB"/>
        </a:p>
      </dgm:t>
    </dgm:pt>
    <dgm:pt modelId="{592A0244-00B8-4890-9EBB-D03F825F9CE9}" type="sibTrans" cxnId="{00CC0A02-A9E6-4DA8-8065-D13B4E84A434}">
      <dgm:prSet/>
      <dgm:spPr/>
      <dgm:t>
        <a:bodyPr/>
        <a:lstStyle/>
        <a:p>
          <a:endParaRPr lang="en-GB"/>
        </a:p>
      </dgm:t>
    </dgm:pt>
    <dgm:pt modelId="{431645F9-15AD-4BBC-8ED3-BD15115D2768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The gene is attached to a plasmid for delivery into the body </a:t>
          </a:r>
        </a:p>
      </dgm:t>
    </dgm:pt>
    <dgm:pt modelId="{32A735E0-480B-4180-B5AA-550A0B42C01E}" type="parTrans" cxnId="{A68FE052-8A81-4368-9F8D-8D5FA0069FB9}">
      <dgm:prSet/>
      <dgm:spPr/>
      <dgm:t>
        <a:bodyPr/>
        <a:lstStyle/>
        <a:p>
          <a:endParaRPr lang="en-GB"/>
        </a:p>
      </dgm:t>
    </dgm:pt>
    <dgm:pt modelId="{92E3D5DF-1B91-448B-BED7-BDDA7FDF6349}" type="sibTrans" cxnId="{A68FE052-8A81-4368-9F8D-8D5FA0069FB9}">
      <dgm:prSet/>
      <dgm:spPr/>
      <dgm:t>
        <a:bodyPr/>
        <a:lstStyle/>
        <a:p>
          <a:endParaRPr lang="en-GB"/>
        </a:p>
      </dgm:t>
    </dgm:pt>
    <dgm:pt modelId="{CE9D5756-E5C8-4916-9A55-533A7951A966}">
      <dgm:prSet custT="1"/>
      <dgm:spPr/>
      <dgm:t>
        <a:bodyPr/>
        <a:lstStyle/>
        <a:p>
          <a:r>
            <a:rPr lang="en-GB" sz="1600" dirty="0">
              <a:latin typeface="Garamond" pitchFamily="18" charset="0"/>
            </a:rPr>
            <a:t>Plasmid is used so that the body does not </a:t>
          </a:r>
          <a:r>
            <a:rPr lang="en-GB" sz="1600" b="1" dirty="0">
              <a:latin typeface="Garamond" pitchFamily="18" charset="0"/>
            </a:rPr>
            <a:t>degrade the foreign gene </a:t>
          </a:r>
          <a:r>
            <a:rPr lang="en-GB" sz="1600" dirty="0">
              <a:latin typeface="Garamond" pitchFamily="18" charset="0"/>
            </a:rPr>
            <a:t>before it  provokes an immune response </a:t>
          </a:r>
        </a:p>
      </dgm:t>
    </dgm:pt>
    <dgm:pt modelId="{300C8F4F-57ED-4120-8ED0-228C8D480B9D}" type="parTrans" cxnId="{F21C91D9-655D-4154-B6EC-B40D2193F167}">
      <dgm:prSet/>
      <dgm:spPr/>
      <dgm:t>
        <a:bodyPr/>
        <a:lstStyle/>
        <a:p>
          <a:endParaRPr lang="en-GB"/>
        </a:p>
      </dgm:t>
    </dgm:pt>
    <dgm:pt modelId="{B53704BF-9367-41BD-BD6F-DDD6BBB5C4FE}" type="sibTrans" cxnId="{F21C91D9-655D-4154-B6EC-B40D2193F167}">
      <dgm:prSet/>
      <dgm:spPr/>
      <dgm:t>
        <a:bodyPr/>
        <a:lstStyle/>
        <a:p>
          <a:endParaRPr lang="en-GB"/>
        </a:p>
      </dgm:t>
    </dgm:pt>
    <dgm:pt modelId="{582EBC34-E48B-4B6A-873F-16E8C6950B45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Foreign gene taken up by host cells to produce the antigen of interest</a:t>
          </a:r>
        </a:p>
      </dgm:t>
    </dgm:pt>
    <dgm:pt modelId="{FFEE540D-5ABD-4242-8A1B-BB7BB8E7BA0F}" type="parTrans" cxnId="{5B80F849-41FD-47A2-9338-CDC91CCA7DA8}">
      <dgm:prSet/>
      <dgm:spPr/>
      <dgm:t>
        <a:bodyPr/>
        <a:lstStyle/>
        <a:p>
          <a:endParaRPr lang="en-GB"/>
        </a:p>
      </dgm:t>
    </dgm:pt>
    <dgm:pt modelId="{B0A2585C-BFA8-464C-8ACB-47A52C97B210}" type="sibTrans" cxnId="{5B80F849-41FD-47A2-9338-CDC91CCA7DA8}">
      <dgm:prSet/>
      <dgm:spPr/>
      <dgm:t>
        <a:bodyPr/>
        <a:lstStyle/>
        <a:p>
          <a:endParaRPr lang="en-GB"/>
        </a:p>
      </dgm:t>
    </dgm:pt>
    <dgm:pt modelId="{39F6C431-160C-40C6-85FC-E81700B1412E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Antigen stimulates antibody and T cell responses</a:t>
          </a:r>
        </a:p>
      </dgm:t>
    </dgm:pt>
    <dgm:pt modelId="{EBD9C3E3-E336-41C0-859E-81E3C271DBF5}" type="parTrans" cxnId="{CAF0AADD-EFF8-4278-9AD0-F15BA7E5EAF6}">
      <dgm:prSet/>
      <dgm:spPr/>
      <dgm:t>
        <a:bodyPr/>
        <a:lstStyle/>
        <a:p>
          <a:endParaRPr lang="en-GB"/>
        </a:p>
      </dgm:t>
    </dgm:pt>
    <dgm:pt modelId="{CB0F7D52-2432-4789-A914-DBBF607CE882}" type="sibTrans" cxnId="{CAF0AADD-EFF8-4278-9AD0-F15BA7E5EAF6}">
      <dgm:prSet/>
      <dgm:spPr/>
      <dgm:t>
        <a:bodyPr/>
        <a:lstStyle/>
        <a:p>
          <a:endParaRPr lang="en-GB"/>
        </a:p>
      </dgm:t>
    </dgm:pt>
    <dgm:pt modelId="{02EF4F24-38D1-4B59-A071-FB5E90DEABAC}" type="pres">
      <dgm:prSet presAssocID="{913D063D-B188-4781-845F-32FD131794CB}" presName="Name0" presStyleCnt="0">
        <dgm:presLayoutVars>
          <dgm:dir/>
          <dgm:animLvl val="lvl"/>
          <dgm:resizeHandles val="exact"/>
        </dgm:presLayoutVars>
      </dgm:prSet>
      <dgm:spPr/>
    </dgm:pt>
    <dgm:pt modelId="{8D724A05-FEB4-46A0-A82E-85A0FE0BA526}" type="pres">
      <dgm:prSet presAssocID="{39F6C431-160C-40C6-85FC-E81700B1412E}" presName="boxAndChildren" presStyleCnt="0"/>
      <dgm:spPr/>
    </dgm:pt>
    <dgm:pt modelId="{43DDAE08-1AE1-4DA5-BC94-D20D4CAED070}" type="pres">
      <dgm:prSet presAssocID="{39F6C431-160C-40C6-85FC-E81700B1412E}" presName="parentTextBox" presStyleLbl="node1" presStyleIdx="0" presStyleCnt="4"/>
      <dgm:spPr/>
    </dgm:pt>
    <dgm:pt modelId="{C5453508-843D-4602-AAC7-AAF0C119BE86}" type="pres">
      <dgm:prSet presAssocID="{592A0244-00B8-4890-9EBB-D03F825F9CE9}" presName="sp" presStyleCnt="0"/>
      <dgm:spPr/>
    </dgm:pt>
    <dgm:pt modelId="{29E23C90-47B9-48AA-A7EB-82A4AF948A6D}" type="pres">
      <dgm:prSet presAssocID="{94AD94D3-D2A6-441F-9A1A-2812A4F62EC0}" presName="arrowAndChildren" presStyleCnt="0"/>
      <dgm:spPr/>
    </dgm:pt>
    <dgm:pt modelId="{0F3FB45E-2362-4E85-B55B-F9A0406FC5B5}" type="pres">
      <dgm:prSet presAssocID="{94AD94D3-D2A6-441F-9A1A-2812A4F62EC0}" presName="parentTextArrow" presStyleLbl="node1" presStyleIdx="1" presStyleCnt="4"/>
      <dgm:spPr/>
    </dgm:pt>
    <dgm:pt modelId="{CA552E6B-1303-4BFA-BABB-A38CBC4E0402}" type="pres">
      <dgm:prSet presAssocID="{B0A2585C-BFA8-464C-8ACB-47A52C97B210}" presName="sp" presStyleCnt="0"/>
      <dgm:spPr/>
    </dgm:pt>
    <dgm:pt modelId="{617F612E-0CEA-488E-AA7F-16F51F761481}" type="pres">
      <dgm:prSet presAssocID="{582EBC34-E48B-4B6A-873F-16E8C6950B45}" presName="arrowAndChildren" presStyleCnt="0"/>
      <dgm:spPr/>
    </dgm:pt>
    <dgm:pt modelId="{6BFF9046-A5FD-4F17-B8B2-AAE4F7CAA6DF}" type="pres">
      <dgm:prSet presAssocID="{582EBC34-E48B-4B6A-873F-16E8C6950B45}" presName="parentTextArrow" presStyleLbl="node1" presStyleIdx="2" presStyleCnt="4"/>
      <dgm:spPr/>
    </dgm:pt>
    <dgm:pt modelId="{AC8315E9-4BF7-4E65-B6CF-4B439E557E17}" type="pres">
      <dgm:prSet presAssocID="{92E3D5DF-1B91-448B-BED7-BDDA7FDF6349}" presName="sp" presStyleCnt="0"/>
      <dgm:spPr/>
    </dgm:pt>
    <dgm:pt modelId="{E127CE7E-1420-4D1F-8A3A-FD3F5425C228}" type="pres">
      <dgm:prSet presAssocID="{431645F9-15AD-4BBC-8ED3-BD15115D2768}" presName="arrowAndChildren" presStyleCnt="0"/>
      <dgm:spPr/>
    </dgm:pt>
    <dgm:pt modelId="{902E92A5-A42F-430F-8C31-E012044CF1D6}" type="pres">
      <dgm:prSet presAssocID="{431645F9-15AD-4BBC-8ED3-BD15115D2768}" presName="parentTextArrow" presStyleLbl="node1" presStyleIdx="2" presStyleCnt="4"/>
      <dgm:spPr/>
    </dgm:pt>
    <dgm:pt modelId="{F7610B5A-D64B-4F4C-9445-74EDF824FCF4}" type="pres">
      <dgm:prSet presAssocID="{431645F9-15AD-4BBC-8ED3-BD15115D2768}" presName="arrow" presStyleLbl="node1" presStyleIdx="3" presStyleCnt="4"/>
      <dgm:spPr/>
    </dgm:pt>
    <dgm:pt modelId="{94C3CB84-D7E7-4D7A-BACB-B14627B9F4EB}" type="pres">
      <dgm:prSet presAssocID="{431645F9-15AD-4BBC-8ED3-BD15115D2768}" presName="descendantArrow" presStyleCnt="0"/>
      <dgm:spPr/>
    </dgm:pt>
    <dgm:pt modelId="{8316ADE5-7180-457D-B528-2A960B482957}" type="pres">
      <dgm:prSet presAssocID="{CE9D5756-E5C8-4916-9A55-533A7951A966}" presName="childTextArrow" presStyleLbl="fgAccFollowNode1" presStyleIdx="0" presStyleCnt="1">
        <dgm:presLayoutVars>
          <dgm:bulletEnabled val="1"/>
        </dgm:presLayoutVars>
      </dgm:prSet>
      <dgm:spPr/>
    </dgm:pt>
  </dgm:ptLst>
  <dgm:cxnLst>
    <dgm:cxn modelId="{00CC0A02-A9E6-4DA8-8065-D13B4E84A434}" srcId="{913D063D-B188-4781-845F-32FD131794CB}" destId="{94AD94D3-D2A6-441F-9A1A-2812A4F62EC0}" srcOrd="2" destOrd="0" parTransId="{844176B5-952E-45EB-9CAA-AF65A3C8F863}" sibTransId="{592A0244-00B8-4890-9EBB-D03F825F9CE9}"/>
    <dgm:cxn modelId="{3838522C-E276-41E9-85B2-B0D5DDAAE067}" type="presOf" srcId="{CE9D5756-E5C8-4916-9A55-533A7951A966}" destId="{8316ADE5-7180-457D-B528-2A960B482957}" srcOrd="0" destOrd="0" presId="urn:microsoft.com/office/officeart/2005/8/layout/process4"/>
    <dgm:cxn modelId="{59DEBF5E-D05C-411B-9802-B4E4BEF8830F}" type="presOf" srcId="{94AD94D3-D2A6-441F-9A1A-2812A4F62EC0}" destId="{0F3FB45E-2362-4E85-B55B-F9A0406FC5B5}" srcOrd="0" destOrd="0" presId="urn:microsoft.com/office/officeart/2005/8/layout/process4"/>
    <dgm:cxn modelId="{93A22148-AE10-46E2-8793-671662C29010}" type="presOf" srcId="{582EBC34-E48B-4B6A-873F-16E8C6950B45}" destId="{6BFF9046-A5FD-4F17-B8B2-AAE4F7CAA6DF}" srcOrd="0" destOrd="0" presId="urn:microsoft.com/office/officeart/2005/8/layout/process4"/>
    <dgm:cxn modelId="{5B80F849-41FD-47A2-9338-CDC91CCA7DA8}" srcId="{913D063D-B188-4781-845F-32FD131794CB}" destId="{582EBC34-E48B-4B6A-873F-16E8C6950B45}" srcOrd="1" destOrd="0" parTransId="{FFEE540D-5ABD-4242-8A1B-BB7BB8E7BA0F}" sibTransId="{B0A2585C-BFA8-464C-8ACB-47A52C97B210}"/>
    <dgm:cxn modelId="{A68FE052-8A81-4368-9F8D-8D5FA0069FB9}" srcId="{913D063D-B188-4781-845F-32FD131794CB}" destId="{431645F9-15AD-4BBC-8ED3-BD15115D2768}" srcOrd="0" destOrd="0" parTransId="{32A735E0-480B-4180-B5AA-550A0B42C01E}" sibTransId="{92E3D5DF-1B91-448B-BED7-BDDA7FDF6349}"/>
    <dgm:cxn modelId="{DDC678AD-599F-434B-955D-E33F59C5063B}" type="presOf" srcId="{431645F9-15AD-4BBC-8ED3-BD15115D2768}" destId="{902E92A5-A42F-430F-8C31-E012044CF1D6}" srcOrd="0" destOrd="0" presId="urn:microsoft.com/office/officeart/2005/8/layout/process4"/>
    <dgm:cxn modelId="{5BE826C1-27FE-4C93-93FA-93778460D668}" type="presOf" srcId="{431645F9-15AD-4BBC-8ED3-BD15115D2768}" destId="{F7610B5A-D64B-4F4C-9445-74EDF824FCF4}" srcOrd="1" destOrd="0" presId="urn:microsoft.com/office/officeart/2005/8/layout/process4"/>
    <dgm:cxn modelId="{1ACA11CD-062E-4D18-8164-B52894FE8EDC}" type="presOf" srcId="{913D063D-B188-4781-845F-32FD131794CB}" destId="{02EF4F24-38D1-4B59-A071-FB5E90DEABAC}" srcOrd="0" destOrd="0" presId="urn:microsoft.com/office/officeart/2005/8/layout/process4"/>
    <dgm:cxn modelId="{F21C91D9-655D-4154-B6EC-B40D2193F167}" srcId="{431645F9-15AD-4BBC-8ED3-BD15115D2768}" destId="{CE9D5756-E5C8-4916-9A55-533A7951A966}" srcOrd="0" destOrd="0" parTransId="{300C8F4F-57ED-4120-8ED0-228C8D480B9D}" sibTransId="{B53704BF-9367-41BD-BD6F-DDD6BBB5C4FE}"/>
    <dgm:cxn modelId="{121333DB-F987-4053-96E6-9EC487EE593C}" type="presOf" srcId="{39F6C431-160C-40C6-85FC-E81700B1412E}" destId="{43DDAE08-1AE1-4DA5-BC94-D20D4CAED070}" srcOrd="0" destOrd="0" presId="urn:microsoft.com/office/officeart/2005/8/layout/process4"/>
    <dgm:cxn modelId="{CAF0AADD-EFF8-4278-9AD0-F15BA7E5EAF6}" srcId="{913D063D-B188-4781-845F-32FD131794CB}" destId="{39F6C431-160C-40C6-85FC-E81700B1412E}" srcOrd="3" destOrd="0" parTransId="{EBD9C3E3-E336-41C0-859E-81E3C271DBF5}" sibTransId="{CB0F7D52-2432-4789-A914-DBBF607CE882}"/>
    <dgm:cxn modelId="{9878AF79-0FB1-46FF-8061-5C3203A3EAAE}" type="presParOf" srcId="{02EF4F24-38D1-4B59-A071-FB5E90DEABAC}" destId="{8D724A05-FEB4-46A0-A82E-85A0FE0BA526}" srcOrd="0" destOrd="0" presId="urn:microsoft.com/office/officeart/2005/8/layout/process4"/>
    <dgm:cxn modelId="{FDA832B1-4958-4BCD-B129-BB397A84D6BC}" type="presParOf" srcId="{8D724A05-FEB4-46A0-A82E-85A0FE0BA526}" destId="{43DDAE08-1AE1-4DA5-BC94-D20D4CAED070}" srcOrd="0" destOrd="0" presId="urn:microsoft.com/office/officeart/2005/8/layout/process4"/>
    <dgm:cxn modelId="{F26DAEB4-86E4-454C-B674-E8F3D6F5B3A6}" type="presParOf" srcId="{02EF4F24-38D1-4B59-A071-FB5E90DEABAC}" destId="{C5453508-843D-4602-AAC7-AAF0C119BE86}" srcOrd="1" destOrd="0" presId="urn:microsoft.com/office/officeart/2005/8/layout/process4"/>
    <dgm:cxn modelId="{84BA731E-50D5-4E90-B53E-A8FAFAD38224}" type="presParOf" srcId="{02EF4F24-38D1-4B59-A071-FB5E90DEABAC}" destId="{29E23C90-47B9-48AA-A7EB-82A4AF948A6D}" srcOrd="2" destOrd="0" presId="urn:microsoft.com/office/officeart/2005/8/layout/process4"/>
    <dgm:cxn modelId="{E2AF9A1C-E925-4BBC-B381-F297BA3CE9AF}" type="presParOf" srcId="{29E23C90-47B9-48AA-A7EB-82A4AF948A6D}" destId="{0F3FB45E-2362-4E85-B55B-F9A0406FC5B5}" srcOrd="0" destOrd="0" presId="urn:microsoft.com/office/officeart/2005/8/layout/process4"/>
    <dgm:cxn modelId="{33C255F3-2939-4533-8F7B-C50AB1C982FD}" type="presParOf" srcId="{02EF4F24-38D1-4B59-A071-FB5E90DEABAC}" destId="{CA552E6B-1303-4BFA-BABB-A38CBC4E0402}" srcOrd="3" destOrd="0" presId="urn:microsoft.com/office/officeart/2005/8/layout/process4"/>
    <dgm:cxn modelId="{F43B5745-8F34-4E67-BA53-8AC33FF1D557}" type="presParOf" srcId="{02EF4F24-38D1-4B59-A071-FB5E90DEABAC}" destId="{617F612E-0CEA-488E-AA7F-16F51F761481}" srcOrd="4" destOrd="0" presId="urn:microsoft.com/office/officeart/2005/8/layout/process4"/>
    <dgm:cxn modelId="{48709C24-9C10-4610-99AB-AA214841839B}" type="presParOf" srcId="{617F612E-0CEA-488E-AA7F-16F51F761481}" destId="{6BFF9046-A5FD-4F17-B8B2-AAE4F7CAA6DF}" srcOrd="0" destOrd="0" presId="urn:microsoft.com/office/officeart/2005/8/layout/process4"/>
    <dgm:cxn modelId="{6873A809-A8BB-4F5E-9435-A43F58FFB0EB}" type="presParOf" srcId="{02EF4F24-38D1-4B59-A071-FB5E90DEABAC}" destId="{AC8315E9-4BF7-4E65-B6CF-4B439E557E17}" srcOrd="5" destOrd="0" presId="urn:microsoft.com/office/officeart/2005/8/layout/process4"/>
    <dgm:cxn modelId="{DCC86124-9F5D-43F9-AB78-9F1B860286AB}" type="presParOf" srcId="{02EF4F24-38D1-4B59-A071-FB5E90DEABAC}" destId="{E127CE7E-1420-4D1F-8A3A-FD3F5425C228}" srcOrd="6" destOrd="0" presId="urn:microsoft.com/office/officeart/2005/8/layout/process4"/>
    <dgm:cxn modelId="{46C258AE-BD32-42F3-A77D-732FDB0AAD4F}" type="presParOf" srcId="{E127CE7E-1420-4D1F-8A3A-FD3F5425C228}" destId="{902E92A5-A42F-430F-8C31-E012044CF1D6}" srcOrd="0" destOrd="0" presId="urn:microsoft.com/office/officeart/2005/8/layout/process4"/>
    <dgm:cxn modelId="{7332B63A-0629-47FB-9391-684FA3AE3E7F}" type="presParOf" srcId="{E127CE7E-1420-4D1F-8A3A-FD3F5425C228}" destId="{F7610B5A-D64B-4F4C-9445-74EDF824FCF4}" srcOrd="1" destOrd="0" presId="urn:microsoft.com/office/officeart/2005/8/layout/process4"/>
    <dgm:cxn modelId="{76AA3371-0ACF-47CA-96F3-24550BE4654E}" type="presParOf" srcId="{E127CE7E-1420-4D1F-8A3A-FD3F5425C228}" destId="{94C3CB84-D7E7-4D7A-BACB-B14627B9F4EB}" srcOrd="2" destOrd="0" presId="urn:microsoft.com/office/officeart/2005/8/layout/process4"/>
    <dgm:cxn modelId="{9B915043-7A92-4B2C-B203-9EF5B44850AC}" type="presParOf" srcId="{94C3CB84-D7E7-4D7A-BACB-B14627B9F4EB}" destId="{8316ADE5-7180-457D-B528-2A960B48295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3D063D-B188-4781-845F-32FD131794C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4AD94D3-D2A6-441F-9A1A-2812A4F62EC0}">
      <dgm:prSet phldrT="[Text]"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After the mRNA is taken up by the host cells, intra-cellular lipases degrade the LNP exposing the mRNA</a:t>
          </a:r>
        </a:p>
      </dgm:t>
    </dgm:pt>
    <dgm:pt modelId="{844176B5-952E-45EB-9CAA-AF65A3C8F863}" type="parTrans" cxnId="{00CC0A02-A9E6-4DA8-8065-D13B4E84A434}">
      <dgm:prSet/>
      <dgm:spPr/>
      <dgm:t>
        <a:bodyPr/>
        <a:lstStyle/>
        <a:p>
          <a:endParaRPr lang="en-GB"/>
        </a:p>
      </dgm:t>
    </dgm:pt>
    <dgm:pt modelId="{592A0244-00B8-4890-9EBB-D03F825F9CE9}" type="sibTrans" cxnId="{00CC0A02-A9E6-4DA8-8065-D13B4E84A434}">
      <dgm:prSet/>
      <dgm:spPr/>
      <dgm:t>
        <a:bodyPr/>
        <a:lstStyle/>
        <a:p>
          <a:endParaRPr lang="en-GB"/>
        </a:p>
      </dgm:t>
    </dgm:pt>
    <dgm:pt modelId="{431645F9-15AD-4BBC-8ED3-BD15115D2768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mRNA is placed in a Lipid </a:t>
          </a:r>
          <a:r>
            <a:rPr lang="en-GB" sz="2000" dirty="0" err="1">
              <a:solidFill>
                <a:schemeClr val="tx1"/>
              </a:solidFill>
              <a:latin typeface="Garamond" pitchFamily="18" charset="0"/>
            </a:rPr>
            <a:t>Nanoparticle</a:t>
          </a:r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 (LNP) vehicle </a:t>
          </a:r>
        </a:p>
      </dgm:t>
    </dgm:pt>
    <dgm:pt modelId="{32A735E0-480B-4180-B5AA-550A0B42C01E}" type="parTrans" cxnId="{A68FE052-8A81-4368-9F8D-8D5FA0069FB9}">
      <dgm:prSet/>
      <dgm:spPr/>
      <dgm:t>
        <a:bodyPr/>
        <a:lstStyle/>
        <a:p>
          <a:endParaRPr lang="en-GB"/>
        </a:p>
      </dgm:t>
    </dgm:pt>
    <dgm:pt modelId="{92E3D5DF-1B91-448B-BED7-BDDA7FDF6349}" type="sibTrans" cxnId="{A68FE052-8A81-4368-9F8D-8D5FA0069FB9}">
      <dgm:prSet/>
      <dgm:spPr/>
      <dgm:t>
        <a:bodyPr/>
        <a:lstStyle/>
        <a:p>
          <a:endParaRPr lang="en-GB"/>
        </a:p>
      </dgm:t>
    </dgm:pt>
    <dgm:pt modelId="{582EBC34-E48B-4B6A-873F-16E8C6950B45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LNP prevents the mRNA degradation by the host until it is taken up by the cell</a:t>
          </a:r>
        </a:p>
      </dgm:t>
    </dgm:pt>
    <dgm:pt modelId="{FFEE540D-5ABD-4242-8A1B-BB7BB8E7BA0F}" type="parTrans" cxnId="{5B80F849-41FD-47A2-9338-CDC91CCA7DA8}">
      <dgm:prSet/>
      <dgm:spPr/>
      <dgm:t>
        <a:bodyPr/>
        <a:lstStyle/>
        <a:p>
          <a:endParaRPr lang="en-GB"/>
        </a:p>
      </dgm:t>
    </dgm:pt>
    <dgm:pt modelId="{B0A2585C-BFA8-464C-8ACB-47A52C97B210}" type="sibTrans" cxnId="{5B80F849-41FD-47A2-9338-CDC91CCA7DA8}">
      <dgm:prSet/>
      <dgm:spPr/>
      <dgm:t>
        <a:bodyPr/>
        <a:lstStyle/>
        <a:p>
          <a:endParaRPr lang="en-GB"/>
        </a:p>
      </dgm:t>
    </dgm:pt>
    <dgm:pt modelId="{39F6C431-160C-40C6-85FC-E81700B1412E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mRNA is then translated into antigen of interest &amp; displayed on the cell surface</a:t>
          </a:r>
        </a:p>
      </dgm:t>
    </dgm:pt>
    <dgm:pt modelId="{EBD9C3E3-E336-41C0-859E-81E3C271DBF5}" type="parTrans" cxnId="{CAF0AADD-EFF8-4278-9AD0-F15BA7E5EAF6}">
      <dgm:prSet/>
      <dgm:spPr/>
      <dgm:t>
        <a:bodyPr/>
        <a:lstStyle/>
        <a:p>
          <a:endParaRPr lang="en-GB"/>
        </a:p>
      </dgm:t>
    </dgm:pt>
    <dgm:pt modelId="{CB0F7D52-2432-4789-A914-DBBF607CE882}" type="sibTrans" cxnId="{CAF0AADD-EFF8-4278-9AD0-F15BA7E5EAF6}">
      <dgm:prSet/>
      <dgm:spPr/>
      <dgm:t>
        <a:bodyPr/>
        <a:lstStyle/>
        <a:p>
          <a:endParaRPr lang="en-GB"/>
        </a:p>
      </dgm:t>
    </dgm:pt>
    <dgm:pt modelId="{02EF4F24-38D1-4B59-A071-FB5E90DEABAC}" type="pres">
      <dgm:prSet presAssocID="{913D063D-B188-4781-845F-32FD131794CB}" presName="Name0" presStyleCnt="0">
        <dgm:presLayoutVars>
          <dgm:dir/>
          <dgm:animLvl val="lvl"/>
          <dgm:resizeHandles val="exact"/>
        </dgm:presLayoutVars>
      </dgm:prSet>
      <dgm:spPr/>
    </dgm:pt>
    <dgm:pt modelId="{8D724A05-FEB4-46A0-A82E-85A0FE0BA526}" type="pres">
      <dgm:prSet presAssocID="{39F6C431-160C-40C6-85FC-E81700B1412E}" presName="boxAndChildren" presStyleCnt="0"/>
      <dgm:spPr/>
    </dgm:pt>
    <dgm:pt modelId="{43DDAE08-1AE1-4DA5-BC94-D20D4CAED070}" type="pres">
      <dgm:prSet presAssocID="{39F6C431-160C-40C6-85FC-E81700B1412E}" presName="parentTextBox" presStyleLbl="node1" presStyleIdx="0" presStyleCnt="4" custLinFactNeighborY="-50187"/>
      <dgm:spPr/>
    </dgm:pt>
    <dgm:pt modelId="{C5453508-843D-4602-AAC7-AAF0C119BE86}" type="pres">
      <dgm:prSet presAssocID="{592A0244-00B8-4890-9EBB-D03F825F9CE9}" presName="sp" presStyleCnt="0"/>
      <dgm:spPr/>
    </dgm:pt>
    <dgm:pt modelId="{29E23C90-47B9-48AA-A7EB-82A4AF948A6D}" type="pres">
      <dgm:prSet presAssocID="{94AD94D3-D2A6-441F-9A1A-2812A4F62EC0}" presName="arrowAndChildren" presStyleCnt="0"/>
      <dgm:spPr/>
    </dgm:pt>
    <dgm:pt modelId="{0F3FB45E-2362-4E85-B55B-F9A0406FC5B5}" type="pres">
      <dgm:prSet presAssocID="{94AD94D3-D2A6-441F-9A1A-2812A4F62EC0}" presName="parentTextArrow" presStyleLbl="node1" presStyleIdx="1" presStyleCnt="4" custLinFactNeighborY="-25630"/>
      <dgm:spPr/>
    </dgm:pt>
    <dgm:pt modelId="{CA552E6B-1303-4BFA-BABB-A38CBC4E0402}" type="pres">
      <dgm:prSet presAssocID="{B0A2585C-BFA8-464C-8ACB-47A52C97B210}" presName="sp" presStyleCnt="0"/>
      <dgm:spPr/>
    </dgm:pt>
    <dgm:pt modelId="{617F612E-0CEA-488E-AA7F-16F51F761481}" type="pres">
      <dgm:prSet presAssocID="{582EBC34-E48B-4B6A-873F-16E8C6950B45}" presName="arrowAndChildren" presStyleCnt="0"/>
      <dgm:spPr/>
    </dgm:pt>
    <dgm:pt modelId="{6BFF9046-A5FD-4F17-B8B2-AAE4F7CAA6DF}" type="pres">
      <dgm:prSet presAssocID="{582EBC34-E48B-4B6A-873F-16E8C6950B45}" presName="parentTextArrow" presStyleLbl="node1" presStyleIdx="2" presStyleCnt="4" custLinFactNeighborY="-12876"/>
      <dgm:spPr/>
    </dgm:pt>
    <dgm:pt modelId="{AC8315E9-4BF7-4E65-B6CF-4B439E557E17}" type="pres">
      <dgm:prSet presAssocID="{92E3D5DF-1B91-448B-BED7-BDDA7FDF6349}" presName="sp" presStyleCnt="0"/>
      <dgm:spPr/>
    </dgm:pt>
    <dgm:pt modelId="{E127CE7E-1420-4D1F-8A3A-FD3F5425C228}" type="pres">
      <dgm:prSet presAssocID="{431645F9-15AD-4BBC-8ED3-BD15115D2768}" presName="arrowAndChildren" presStyleCnt="0"/>
      <dgm:spPr/>
    </dgm:pt>
    <dgm:pt modelId="{902E92A5-A42F-430F-8C31-E012044CF1D6}" type="pres">
      <dgm:prSet presAssocID="{431645F9-15AD-4BBC-8ED3-BD15115D2768}" presName="parentTextArrow" presStyleLbl="node1" presStyleIdx="3" presStyleCnt="4" custLinFactNeighborX="2752" custLinFactNeighborY="251"/>
      <dgm:spPr/>
    </dgm:pt>
  </dgm:ptLst>
  <dgm:cxnLst>
    <dgm:cxn modelId="{00CC0A02-A9E6-4DA8-8065-D13B4E84A434}" srcId="{913D063D-B188-4781-845F-32FD131794CB}" destId="{94AD94D3-D2A6-441F-9A1A-2812A4F62EC0}" srcOrd="2" destOrd="0" parTransId="{844176B5-952E-45EB-9CAA-AF65A3C8F863}" sibTransId="{592A0244-00B8-4890-9EBB-D03F825F9CE9}"/>
    <dgm:cxn modelId="{BB536B17-7A55-4867-81A3-89540C446FAF}" type="presOf" srcId="{94AD94D3-D2A6-441F-9A1A-2812A4F62EC0}" destId="{0F3FB45E-2362-4E85-B55B-F9A0406FC5B5}" srcOrd="0" destOrd="0" presId="urn:microsoft.com/office/officeart/2005/8/layout/process4"/>
    <dgm:cxn modelId="{69F3772D-EBFD-492B-A27E-4D7375921DEF}" type="presOf" srcId="{39F6C431-160C-40C6-85FC-E81700B1412E}" destId="{43DDAE08-1AE1-4DA5-BC94-D20D4CAED070}" srcOrd="0" destOrd="0" presId="urn:microsoft.com/office/officeart/2005/8/layout/process4"/>
    <dgm:cxn modelId="{5B80F849-41FD-47A2-9338-CDC91CCA7DA8}" srcId="{913D063D-B188-4781-845F-32FD131794CB}" destId="{582EBC34-E48B-4B6A-873F-16E8C6950B45}" srcOrd="1" destOrd="0" parTransId="{FFEE540D-5ABD-4242-8A1B-BB7BB8E7BA0F}" sibTransId="{B0A2585C-BFA8-464C-8ACB-47A52C97B210}"/>
    <dgm:cxn modelId="{09CBF24E-81FD-4607-B656-A345FF0E41B2}" type="presOf" srcId="{582EBC34-E48B-4B6A-873F-16E8C6950B45}" destId="{6BFF9046-A5FD-4F17-B8B2-AAE4F7CAA6DF}" srcOrd="0" destOrd="0" presId="urn:microsoft.com/office/officeart/2005/8/layout/process4"/>
    <dgm:cxn modelId="{D022766F-2F23-4CAC-A7F6-07AEEF66F1ED}" type="presOf" srcId="{431645F9-15AD-4BBC-8ED3-BD15115D2768}" destId="{902E92A5-A42F-430F-8C31-E012044CF1D6}" srcOrd="0" destOrd="0" presId="urn:microsoft.com/office/officeart/2005/8/layout/process4"/>
    <dgm:cxn modelId="{A68FE052-8A81-4368-9F8D-8D5FA0069FB9}" srcId="{913D063D-B188-4781-845F-32FD131794CB}" destId="{431645F9-15AD-4BBC-8ED3-BD15115D2768}" srcOrd="0" destOrd="0" parTransId="{32A735E0-480B-4180-B5AA-550A0B42C01E}" sibTransId="{92E3D5DF-1B91-448B-BED7-BDDA7FDF6349}"/>
    <dgm:cxn modelId="{1981D6C1-4196-42CB-8AC4-1B153A9EE5FE}" type="presOf" srcId="{913D063D-B188-4781-845F-32FD131794CB}" destId="{02EF4F24-38D1-4B59-A071-FB5E90DEABAC}" srcOrd="0" destOrd="0" presId="urn:microsoft.com/office/officeart/2005/8/layout/process4"/>
    <dgm:cxn modelId="{CAF0AADD-EFF8-4278-9AD0-F15BA7E5EAF6}" srcId="{913D063D-B188-4781-845F-32FD131794CB}" destId="{39F6C431-160C-40C6-85FC-E81700B1412E}" srcOrd="3" destOrd="0" parTransId="{EBD9C3E3-E336-41C0-859E-81E3C271DBF5}" sibTransId="{CB0F7D52-2432-4789-A914-DBBF607CE882}"/>
    <dgm:cxn modelId="{4A9845C2-B78F-4A16-A324-6A30F38BB1D0}" type="presParOf" srcId="{02EF4F24-38D1-4B59-A071-FB5E90DEABAC}" destId="{8D724A05-FEB4-46A0-A82E-85A0FE0BA526}" srcOrd="0" destOrd="0" presId="urn:microsoft.com/office/officeart/2005/8/layout/process4"/>
    <dgm:cxn modelId="{E39792C4-7A2B-4088-8C37-2596E09988C7}" type="presParOf" srcId="{8D724A05-FEB4-46A0-A82E-85A0FE0BA526}" destId="{43DDAE08-1AE1-4DA5-BC94-D20D4CAED070}" srcOrd="0" destOrd="0" presId="urn:microsoft.com/office/officeart/2005/8/layout/process4"/>
    <dgm:cxn modelId="{54DAB417-3C09-4AE9-A64F-C86549A748EB}" type="presParOf" srcId="{02EF4F24-38D1-4B59-A071-FB5E90DEABAC}" destId="{C5453508-843D-4602-AAC7-AAF0C119BE86}" srcOrd="1" destOrd="0" presId="urn:microsoft.com/office/officeart/2005/8/layout/process4"/>
    <dgm:cxn modelId="{24B240B3-23BE-4D57-97C9-7BCFA384B439}" type="presParOf" srcId="{02EF4F24-38D1-4B59-A071-FB5E90DEABAC}" destId="{29E23C90-47B9-48AA-A7EB-82A4AF948A6D}" srcOrd="2" destOrd="0" presId="urn:microsoft.com/office/officeart/2005/8/layout/process4"/>
    <dgm:cxn modelId="{635A600E-7C7B-40BE-8111-D44D8F7FF976}" type="presParOf" srcId="{29E23C90-47B9-48AA-A7EB-82A4AF948A6D}" destId="{0F3FB45E-2362-4E85-B55B-F9A0406FC5B5}" srcOrd="0" destOrd="0" presId="urn:microsoft.com/office/officeart/2005/8/layout/process4"/>
    <dgm:cxn modelId="{16ED9562-D3EF-4EDD-8E4A-DD1B988164E5}" type="presParOf" srcId="{02EF4F24-38D1-4B59-A071-FB5E90DEABAC}" destId="{CA552E6B-1303-4BFA-BABB-A38CBC4E0402}" srcOrd="3" destOrd="0" presId="urn:microsoft.com/office/officeart/2005/8/layout/process4"/>
    <dgm:cxn modelId="{CDAEACD1-D45B-4A78-A49D-1986E2010C3E}" type="presParOf" srcId="{02EF4F24-38D1-4B59-A071-FB5E90DEABAC}" destId="{617F612E-0CEA-488E-AA7F-16F51F761481}" srcOrd="4" destOrd="0" presId="urn:microsoft.com/office/officeart/2005/8/layout/process4"/>
    <dgm:cxn modelId="{DA796533-064A-4C94-A012-D4EE3868DFDD}" type="presParOf" srcId="{617F612E-0CEA-488E-AA7F-16F51F761481}" destId="{6BFF9046-A5FD-4F17-B8B2-AAE4F7CAA6DF}" srcOrd="0" destOrd="0" presId="urn:microsoft.com/office/officeart/2005/8/layout/process4"/>
    <dgm:cxn modelId="{9F573A41-3D8C-4858-9B7F-6FFD8F7C045C}" type="presParOf" srcId="{02EF4F24-38D1-4B59-A071-FB5E90DEABAC}" destId="{AC8315E9-4BF7-4E65-B6CF-4B439E557E17}" srcOrd="5" destOrd="0" presId="urn:microsoft.com/office/officeart/2005/8/layout/process4"/>
    <dgm:cxn modelId="{FB43E1B8-1DDA-4BE9-BF3A-D6AB43AB46C9}" type="presParOf" srcId="{02EF4F24-38D1-4B59-A071-FB5E90DEABAC}" destId="{E127CE7E-1420-4D1F-8A3A-FD3F5425C228}" srcOrd="6" destOrd="0" presId="urn:microsoft.com/office/officeart/2005/8/layout/process4"/>
    <dgm:cxn modelId="{B33DD448-4CB0-45A6-812F-1BAA96FE1C42}" type="presParOf" srcId="{E127CE7E-1420-4D1F-8A3A-FD3F5425C228}" destId="{902E92A5-A42F-430F-8C31-E012044CF1D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3D063D-B188-4781-845F-32FD131794C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4AD94D3-D2A6-441F-9A1A-2812A4F62EC0}">
      <dgm:prSet phldrT="[Text]"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The cell then transcribes and translates the gene to produce the antigen</a:t>
          </a:r>
          <a:endParaRPr lang="en-GB" sz="2000" dirty="0">
            <a:solidFill>
              <a:schemeClr val="tx1"/>
            </a:solidFill>
          </a:endParaRPr>
        </a:p>
      </dgm:t>
    </dgm:pt>
    <dgm:pt modelId="{844176B5-952E-45EB-9CAA-AF65A3C8F863}" type="parTrans" cxnId="{00CC0A02-A9E6-4DA8-8065-D13B4E84A434}">
      <dgm:prSet/>
      <dgm:spPr/>
      <dgm:t>
        <a:bodyPr/>
        <a:lstStyle/>
        <a:p>
          <a:endParaRPr lang="en-GB"/>
        </a:p>
      </dgm:t>
    </dgm:pt>
    <dgm:pt modelId="{592A0244-00B8-4890-9EBB-D03F825F9CE9}" type="sibTrans" cxnId="{00CC0A02-A9E6-4DA8-8065-D13B4E84A434}">
      <dgm:prSet/>
      <dgm:spPr/>
      <dgm:t>
        <a:bodyPr/>
        <a:lstStyle/>
        <a:p>
          <a:endParaRPr lang="en-GB"/>
        </a:p>
      </dgm:t>
    </dgm:pt>
    <dgm:pt modelId="{431645F9-15AD-4BBC-8ED3-BD15115D2768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Vector carries a foreign gene of S-protein in their genome representing the antigen of interest</a:t>
          </a:r>
        </a:p>
      </dgm:t>
    </dgm:pt>
    <dgm:pt modelId="{32A735E0-480B-4180-B5AA-550A0B42C01E}" type="parTrans" cxnId="{A68FE052-8A81-4368-9F8D-8D5FA0069FB9}">
      <dgm:prSet/>
      <dgm:spPr/>
      <dgm:t>
        <a:bodyPr/>
        <a:lstStyle/>
        <a:p>
          <a:endParaRPr lang="en-GB"/>
        </a:p>
      </dgm:t>
    </dgm:pt>
    <dgm:pt modelId="{92E3D5DF-1B91-448B-BED7-BDDA7FDF6349}" type="sibTrans" cxnId="{A68FE052-8A81-4368-9F8D-8D5FA0069FB9}">
      <dgm:prSet/>
      <dgm:spPr/>
      <dgm:t>
        <a:bodyPr/>
        <a:lstStyle/>
        <a:p>
          <a:endParaRPr lang="en-GB"/>
        </a:p>
      </dgm:t>
    </dgm:pt>
    <dgm:pt modelId="{582EBC34-E48B-4B6A-873F-16E8C6950B45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Virus infects a cell &amp; administers the foreign gene into the cell</a:t>
          </a:r>
        </a:p>
      </dgm:t>
    </dgm:pt>
    <dgm:pt modelId="{FFEE540D-5ABD-4242-8A1B-BB7BB8E7BA0F}" type="parTrans" cxnId="{5B80F849-41FD-47A2-9338-CDC91CCA7DA8}">
      <dgm:prSet/>
      <dgm:spPr/>
      <dgm:t>
        <a:bodyPr/>
        <a:lstStyle/>
        <a:p>
          <a:endParaRPr lang="en-GB"/>
        </a:p>
      </dgm:t>
    </dgm:pt>
    <dgm:pt modelId="{B0A2585C-BFA8-464C-8ACB-47A52C97B210}" type="sibTrans" cxnId="{5B80F849-41FD-47A2-9338-CDC91CCA7DA8}">
      <dgm:prSet/>
      <dgm:spPr/>
      <dgm:t>
        <a:bodyPr/>
        <a:lstStyle/>
        <a:p>
          <a:endParaRPr lang="en-GB"/>
        </a:p>
      </dgm:t>
    </dgm:pt>
    <dgm:pt modelId="{39F6C431-160C-40C6-85FC-E81700B1412E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  <a:latin typeface="Garamond" pitchFamily="18" charset="0"/>
            </a:rPr>
            <a:t>Antigen displayed on the cell surface to stimulate an immune response</a:t>
          </a:r>
        </a:p>
      </dgm:t>
    </dgm:pt>
    <dgm:pt modelId="{EBD9C3E3-E336-41C0-859E-81E3C271DBF5}" type="parTrans" cxnId="{CAF0AADD-EFF8-4278-9AD0-F15BA7E5EAF6}">
      <dgm:prSet/>
      <dgm:spPr/>
      <dgm:t>
        <a:bodyPr/>
        <a:lstStyle/>
        <a:p>
          <a:endParaRPr lang="en-GB"/>
        </a:p>
      </dgm:t>
    </dgm:pt>
    <dgm:pt modelId="{CB0F7D52-2432-4789-A914-DBBF607CE882}" type="sibTrans" cxnId="{CAF0AADD-EFF8-4278-9AD0-F15BA7E5EAF6}">
      <dgm:prSet/>
      <dgm:spPr/>
      <dgm:t>
        <a:bodyPr/>
        <a:lstStyle/>
        <a:p>
          <a:endParaRPr lang="en-GB"/>
        </a:p>
      </dgm:t>
    </dgm:pt>
    <dgm:pt modelId="{02EF4F24-38D1-4B59-A071-FB5E90DEABAC}" type="pres">
      <dgm:prSet presAssocID="{913D063D-B188-4781-845F-32FD131794CB}" presName="Name0" presStyleCnt="0">
        <dgm:presLayoutVars>
          <dgm:dir/>
          <dgm:animLvl val="lvl"/>
          <dgm:resizeHandles val="exact"/>
        </dgm:presLayoutVars>
      </dgm:prSet>
      <dgm:spPr/>
    </dgm:pt>
    <dgm:pt modelId="{8D724A05-FEB4-46A0-A82E-85A0FE0BA526}" type="pres">
      <dgm:prSet presAssocID="{39F6C431-160C-40C6-85FC-E81700B1412E}" presName="boxAndChildren" presStyleCnt="0"/>
      <dgm:spPr/>
    </dgm:pt>
    <dgm:pt modelId="{43DDAE08-1AE1-4DA5-BC94-D20D4CAED070}" type="pres">
      <dgm:prSet presAssocID="{39F6C431-160C-40C6-85FC-E81700B1412E}" presName="parentTextBox" presStyleLbl="node1" presStyleIdx="0" presStyleCnt="4"/>
      <dgm:spPr/>
    </dgm:pt>
    <dgm:pt modelId="{C5453508-843D-4602-AAC7-AAF0C119BE86}" type="pres">
      <dgm:prSet presAssocID="{592A0244-00B8-4890-9EBB-D03F825F9CE9}" presName="sp" presStyleCnt="0"/>
      <dgm:spPr/>
    </dgm:pt>
    <dgm:pt modelId="{29E23C90-47B9-48AA-A7EB-82A4AF948A6D}" type="pres">
      <dgm:prSet presAssocID="{94AD94D3-D2A6-441F-9A1A-2812A4F62EC0}" presName="arrowAndChildren" presStyleCnt="0"/>
      <dgm:spPr/>
    </dgm:pt>
    <dgm:pt modelId="{0F3FB45E-2362-4E85-B55B-F9A0406FC5B5}" type="pres">
      <dgm:prSet presAssocID="{94AD94D3-D2A6-441F-9A1A-2812A4F62EC0}" presName="parentTextArrow" presStyleLbl="node1" presStyleIdx="1" presStyleCnt="4"/>
      <dgm:spPr/>
    </dgm:pt>
    <dgm:pt modelId="{CA552E6B-1303-4BFA-BABB-A38CBC4E0402}" type="pres">
      <dgm:prSet presAssocID="{B0A2585C-BFA8-464C-8ACB-47A52C97B210}" presName="sp" presStyleCnt="0"/>
      <dgm:spPr/>
    </dgm:pt>
    <dgm:pt modelId="{617F612E-0CEA-488E-AA7F-16F51F761481}" type="pres">
      <dgm:prSet presAssocID="{582EBC34-E48B-4B6A-873F-16E8C6950B45}" presName="arrowAndChildren" presStyleCnt="0"/>
      <dgm:spPr/>
    </dgm:pt>
    <dgm:pt modelId="{6BFF9046-A5FD-4F17-B8B2-AAE4F7CAA6DF}" type="pres">
      <dgm:prSet presAssocID="{582EBC34-E48B-4B6A-873F-16E8C6950B45}" presName="parentTextArrow" presStyleLbl="node1" presStyleIdx="2" presStyleCnt="4"/>
      <dgm:spPr/>
    </dgm:pt>
    <dgm:pt modelId="{AC8315E9-4BF7-4E65-B6CF-4B439E557E17}" type="pres">
      <dgm:prSet presAssocID="{92E3D5DF-1B91-448B-BED7-BDDA7FDF6349}" presName="sp" presStyleCnt="0"/>
      <dgm:spPr/>
    </dgm:pt>
    <dgm:pt modelId="{E127CE7E-1420-4D1F-8A3A-FD3F5425C228}" type="pres">
      <dgm:prSet presAssocID="{431645F9-15AD-4BBC-8ED3-BD15115D2768}" presName="arrowAndChildren" presStyleCnt="0"/>
      <dgm:spPr/>
    </dgm:pt>
    <dgm:pt modelId="{902E92A5-A42F-430F-8C31-E012044CF1D6}" type="pres">
      <dgm:prSet presAssocID="{431645F9-15AD-4BBC-8ED3-BD15115D2768}" presName="parentTextArrow" presStyleLbl="node1" presStyleIdx="3" presStyleCnt="4" custLinFactNeighborY="-123"/>
      <dgm:spPr/>
    </dgm:pt>
  </dgm:ptLst>
  <dgm:cxnLst>
    <dgm:cxn modelId="{00CC0A02-A9E6-4DA8-8065-D13B4E84A434}" srcId="{913D063D-B188-4781-845F-32FD131794CB}" destId="{94AD94D3-D2A6-441F-9A1A-2812A4F62EC0}" srcOrd="2" destOrd="0" parTransId="{844176B5-952E-45EB-9CAA-AF65A3C8F863}" sibTransId="{592A0244-00B8-4890-9EBB-D03F825F9CE9}"/>
    <dgm:cxn modelId="{5B80F849-41FD-47A2-9338-CDC91CCA7DA8}" srcId="{913D063D-B188-4781-845F-32FD131794CB}" destId="{582EBC34-E48B-4B6A-873F-16E8C6950B45}" srcOrd="1" destOrd="0" parTransId="{FFEE540D-5ABD-4242-8A1B-BB7BB8E7BA0F}" sibTransId="{B0A2585C-BFA8-464C-8ACB-47A52C97B210}"/>
    <dgm:cxn modelId="{A68FE052-8A81-4368-9F8D-8D5FA0069FB9}" srcId="{913D063D-B188-4781-845F-32FD131794CB}" destId="{431645F9-15AD-4BBC-8ED3-BD15115D2768}" srcOrd="0" destOrd="0" parTransId="{32A735E0-480B-4180-B5AA-550A0B42C01E}" sibTransId="{92E3D5DF-1B91-448B-BED7-BDDA7FDF6349}"/>
    <dgm:cxn modelId="{A68C96A2-1725-4510-95B3-43FCD7D6A928}" type="presOf" srcId="{94AD94D3-D2A6-441F-9A1A-2812A4F62EC0}" destId="{0F3FB45E-2362-4E85-B55B-F9A0406FC5B5}" srcOrd="0" destOrd="0" presId="urn:microsoft.com/office/officeart/2005/8/layout/process4"/>
    <dgm:cxn modelId="{35A530A8-7590-479E-A64B-ED4508AB1C79}" type="presOf" srcId="{39F6C431-160C-40C6-85FC-E81700B1412E}" destId="{43DDAE08-1AE1-4DA5-BC94-D20D4CAED070}" srcOrd="0" destOrd="0" presId="urn:microsoft.com/office/officeart/2005/8/layout/process4"/>
    <dgm:cxn modelId="{80F07DB1-1E12-4669-A7F3-7AD5E6238AC4}" type="presOf" srcId="{431645F9-15AD-4BBC-8ED3-BD15115D2768}" destId="{902E92A5-A42F-430F-8C31-E012044CF1D6}" srcOrd="0" destOrd="0" presId="urn:microsoft.com/office/officeart/2005/8/layout/process4"/>
    <dgm:cxn modelId="{1A1E75BC-8519-4A6B-9C12-67E0C4A5EE1C}" type="presOf" srcId="{582EBC34-E48B-4B6A-873F-16E8C6950B45}" destId="{6BFF9046-A5FD-4F17-B8B2-AAE4F7CAA6DF}" srcOrd="0" destOrd="0" presId="urn:microsoft.com/office/officeart/2005/8/layout/process4"/>
    <dgm:cxn modelId="{CAF0AADD-EFF8-4278-9AD0-F15BA7E5EAF6}" srcId="{913D063D-B188-4781-845F-32FD131794CB}" destId="{39F6C431-160C-40C6-85FC-E81700B1412E}" srcOrd="3" destOrd="0" parTransId="{EBD9C3E3-E336-41C0-859E-81E3C271DBF5}" sibTransId="{CB0F7D52-2432-4789-A914-DBBF607CE882}"/>
    <dgm:cxn modelId="{D35358ED-83AF-4B28-90E0-A2352AB9A01F}" type="presOf" srcId="{913D063D-B188-4781-845F-32FD131794CB}" destId="{02EF4F24-38D1-4B59-A071-FB5E90DEABAC}" srcOrd="0" destOrd="0" presId="urn:microsoft.com/office/officeart/2005/8/layout/process4"/>
    <dgm:cxn modelId="{1774A3F2-9FEC-4777-9C3C-720C4F2B4C7E}" type="presParOf" srcId="{02EF4F24-38D1-4B59-A071-FB5E90DEABAC}" destId="{8D724A05-FEB4-46A0-A82E-85A0FE0BA526}" srcOrd="0" destOrd="0" presId="urn:microsoft.com/office/officeart/2005/8/layout/process4"/>
    <dgm:cxn modelId="{DEF364ED-E89C-4B8D-8347-8BDD8990DE69}" type="presParOf" srcId="{8D724A05-FEB4-46A0-A82E-85A0FE0BA526}" destId="{43DDAE08-1AE1-4DA5-BC94-D20D4CAED070}" srcOrd="0" destOrd="0" presId="urn:microsoft.com/office/officeart/2005/8/layout/process4"/>
    <dgm:cxn modelId="{2C159B2A-71AA-4825-8960-3C6340FB4EB5}" type="presParOf" srcId="{02EF4F24-38D1-4B59-A071-FB5E90DEABAC}" destId="{C5453508-843D-4602-AAC7-AAF0C119BE86}" srcOrd="1" destOrd="0" presId="urn:microsoft.com/office/officeart/2005/8/layout/process4"/>
    <dgm:cxn modelId="{BEBFC0D4-8C6D-403F-898E-966B776C143A}" type="presParOf" srcId="{02EF4F24-38D1-4B59-A071-FB5E90DEABAC}" destId="{29E23C90-47B9-48AA-A7EB-82A4AF948A6D}" srcOrd="2" destOrd="0" presId="urn:microsoft.com/office/officeart/2005/8/layout/process4"/>
    <dgm:cxn modelId="{794F6F29-7A7B-48F1-ACCF-5F28B97F4BF6}" type="presParOf" srcId="{29E23C90-47B9-48AA-A7EB-82A4AF948A6D}" destId="{0F3FB45E-2362-4E85-B55B-F9A0406FC5B5}" srcOrd="0" destOrd="0" presId="urn:microsoft.com/office/officeart/2005/8/layout/process4"/>
    <dgm:cxn modelId="{F54D099C-C5DD-418C-B25A-EF0ED91D0D1E}" type="presParOf" srcId="{02EF4F24-38D1-4B59-A071-FB5E90DEABAC}" destId="{CA552E6B-1303-4BFA-BABB-A38CBC4E0402}" srcOrd="3" destOrd="0" presId="urn:microsoft.com/office/officeart/2005/8/layout/process4"/>
    <dgm:cxn modelId="{7D6D84AA-F3B0-4F06-B50D-CAD7E11043A3}" type="presParOf" srcId="{02EF4F24-38D1-4B59-A071-FB5E90DEABAC}" destId="{617F612E-0CEA-488E-AA7F-16F51F761481}" srcOrd="4" destOrd="0" presId="urn:microsoft.com/office/officeart/2005/8/layout/process4"/>
    <dgm:cxn modelId="{C5209A98-8C81-4FC3-AA38-4653C269A347}" type="presParOf" srcId="{617F612E-0CEA-488E-AA7F-16F51F761481}" destId="{6BFF9046-A5FD-4F17-B8B2-AAE4F7CAA6DF}" srcOrd="0" destOrd="0" presId="urn:microsoft.com/office/officeart/2005/8/layout/process4"/>
    <dgm:cxn modelId="{4DE43243-97FA-4587-84CB-78820CAF4AFB}" type="presParOf" srcId="{02EF4F24-38D1-4B59-A071-FB5E90DEABAC}" destId="{AC8315E9-4BF7-4E65-B6CF-4B439E557E17}" srcOrd="5" destOrd="0" presId="urn:microsoft.com/office/officeart/2005/8/layout/process4"/>
    <dgm:cxn modelId="{1AE25819-70DB-4F49-BBF9-271EE0DA2E33}" type="presParOf" srcId="{02EF4F24-38D1-4B59-A071-FB5E90DEABAC}" destId="{E127CE7E-1420-4D1F-8A3A-FD3F5425C228}" srcOrd="6" destOrd="0" presId="urn:microsoft.com/office/officeart/2005/8/layout/process4"/>
    <dgm:cxn modelId="{1727A812-BFDB-45B6-ACD7-823CF96BA1C9}" type="presParOf" srcId="{E127CE7E-1420-4D1F-8A3A-FD3F5425C228}" destId="{902E92A5-A42F-430F-8C31-E012044CF1D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DDAE08-1AE1-4DA5-BC94-D20D4CAED070}">
      <dsp:nvSpPr>
        <dsp:cNvPr id="0" name=""/>
        <dsp:cNvSpPr/>
      </dsp:nvSpPr>
      <dsp:spPr>
        <a:xfrm>
          <a:off x="0" y="2573041"/>
          <a:ext cx="8610600" cy="5629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Antigen stimulates antibody and T cell responses</a:t>
          </a:r>
        </a:p>
      </dsp:txBody>
      <dsp:txXfrm>
        <a:off x="0" y="2573041"/>
        <a:ext cx="8610600" cy="562918"/>
      </dsp:txXfrm>
    </dsp:sp>
    <dsp:sp modelId="{0F3FB45E-2362-4E85-B55B-F9A0406FC5B5}">
      <dsp:nvSpPr>
        <dsp:cNvPr id="0" name=""/>
        <dsp:cNvSpPr/>
      </dsp:nvSpPr>
      <dsp:spPr>
        <a:xfrm rot="10800000">
          <a:off x="0" y="1715716"/>
          <a:ext cx="8610600" cy="86576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Produced antigen is displayed on the cell surface </a:t>
          </a:r>
          <a:endParaRPr lang="en-GB" sz="2000" kern="1200" dirty="0">
            <a:solidFill>
              <a:schemeClr val="tx1"/>
            </a:solidFill>
          </a:endParaRPr>
        </a:p>
      </dsp:txBody>
      <dsp:txXfrm rot="10800000">
        <a:off x="0" y="1715716"/>
        <a:ext cx="8610600" cy="562550"/>
      </dsp:txXfrm>
    </dsp:sp>
    <dsp:sp modelId="{6BFF9046-A5FD-4F17-B8B2-AAE4F7CAA6DF}">
      <dsp:nvSpPr>
        <dsp:cNvPr id="0" name=""/>
        <dsp:cNvSpPr/>
      </dsp:nvSpPr>
      <dsp:spPr>
        <a:xfrm rot="10800000">
          <a:off x="0" y="858391"/>
          <a:ext cx="8610600" cy="86576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Active substance is taken up by host cells to produce the antigen of interest</a:t>
          </a:r>
        </a:p>
      </dsp:txBody>
      <dsp:txXfrm rot="10800000">
        <a:off x="0" y="858391"/>
        <a:ext cx="8610600" cy="562550"/>
      </dsp:txXfrm>
    </dsp:sp>
    <dsp:sp modelId="{902E92A5-A42F-430F-8C31-E012044CF1D6}">
      <dsp:nvSpPr>
        <dsp:cNvPr id="0" name=""/>
        <dsp:cNvSpPr/>
      </dsp:nvSpPr>
      <dsp:spPr>
        <a:xfrm rot="10800000">
          <a:off x="0" y="1066"/>
          <a:ext cx="8610600" cy="86576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Garamond" pitchFamily="18" charset="0"/>
            </a:rPr>
            <a:t>Sequenced, synthesised or part of </a:t>
          </a:r>
          <a:r>
            <a:rPr lang="en-GB" sz="2000" b="1" kern="1200" dirty="0">
              <a:latin typeface="Garamond" pitchFamily="18" charset="0"/>
            </a:rPr>
            <a:t>ACTIVE SUBSTANCE (DNA/mRNA) </a:t>
          </a:r>
          <a:r>
            <a:rPr lang="en-GB" sz="2000" kern="1200" dirty="0">
              <a:latin typeface="Garamond" pitchFamily="18" charset="0"/>
            </a:rPr>
            <a:t>is delivered into the body inside a substance (</a:t>
          </a:r>
          <a:r>
            <a:rPr lang="en-GB" sz="2000" b="1" kern="1200" dirty="0">
              <a:latin typeface="Garamond" pitchFamily="18" charset="0"/>
            </a:rPr>
            <a:t>Plasmid/LNP</a:t>
          </a:r>
          <a:r>
            <a:rPr lang="en-GB" sz="2000" kern="1200" dirty="0">
              <a:latin typeface="Garamond" pitchFamily="18" charset="0"/>
            </a:rPr>
            <a:t>) to ensure safe delivery</a:t>
          </a:r>
          <a:endParaRPr lang="en-GB" sz="2000" kern="1200" dirty="0">
            <a:solidFill>
              <a:schemeClr val="tx1"/>
            </a:solidFill>
            <a:latin typeface="Garamond" pitchFamily="18" charset="0"/>
          </a:endParaRPr>
        </a:p>
      </dsp:txBody>
      <dsp:txXfrm rot="10800000">
        <a:off x="0" y="1066"/>
        <a:ext cx="8610600" cy="562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AFC4B-54C5-4573-8BD5-31DBC58F1E22}">
      <dsp:nvSpPr>
        <dsp:cNvPr id="0" name=""/>
        <dsp:cNvSpPr/>
      </dsp:nvSpPr>
      <dsp:spPr>
        <a:xfrm>
          <a:off x="0" y="596333"/>
          <a:ext cx="8534400" cy="11855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229108" rIns="66236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>
              <a:latin typeface="Garamond" pitchFamily="18" charset="0"/>
            </a:rPr>
            <a:t>DNA Vaccines      	Gene that codes for viral protein                          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>
              <a:latin typeface="Garamond" pitchFamily="18" charset="0"/>
            </a:rPr>
            <a:t>RNA Vaccines   	mRNA template for viral protein                              </a:t>
          </a:r>
        </a:p>
      </dsp:txBody>
      <dsp:txXfrm>
        <a:off x="0" y="596333"/>
        <a:ext cx="8534400" cy="1185514"/>
      </dsp:txXfrm>
    </dsp:sp>
    <dsp:sp modelId="{FA1E2563-452C-4A47-84AF-879288C2CF2C}">
      <dsp:nvSpPr>
        <dsp:cNvPr id="0" name=""/>
        <dsp:cNvSpPr/>
      </dsp:nvSpPr>
      <dsp:spPr>
        <a:xfrm>
          <a:off x="348344" y="17926"/>
          <a:ext cx="8006581" cy="680291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latin typeface="Garamond" pitchFamily="18" charset="0"/>
            </a:rPr>
            <a:t>COVID VACCINES &amp; THEIR ACTIVE SUBSTANCES</a:t>
          </a:r>
        </a:p>
      </dsp:txBody>
      <dsp:txXfrm>
        <a:off x="381553" y="51135"/>
        <a:ext cx="7940163" cy="613873"/>
      </dsp:txXfrm>
    </dsp:sp>
    <dsp:sp modelId="{4D41349A-B8C6-4A53-BBC1-0F827E43FB7B}">
      <dsp:nvSpPr>
        <dsp:cNvPr id="0" name=""/>
        <dsp:cNvSpPr/>
      </dsp:nvSpPr>
      <dsp:spPr>
        <a:xfrm>
          <a:off x="0" y="2272737"/>
          <a:ext cx="8534400" cy="46559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50000"/>
              <a:hueOff val="-325271"/>
              <a:satOff val="-17876"/>
              <a:lumOff val="308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229108" rIns="66236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Garamond" pitchFamily="18" charset="0"/>
            </a:rPr>
            <a:t>A </a:t>
          </a:r>
          <a:r>
            <a:rPr lang="en-GB" sz="2000" kern="1200" dirty="0">
              <a:latin typeface="Garamond" pitchFamily="18" charset="0"/>
            </a:rPr>
            <a:t>harmless Virus Vector transports Virus gene</a:t>
          </a:r>
        </a:p>
      </dsp:txBody>
      <dsp:txXfrm>
        <a:off x="0" y="2272737"/>
        <a:ext cx="8534400" cy="465590"/>
      </dsp:txXfrm>
    </dsp:sp>
    <dsp:sp modelId="{F3DB3C6C-ABD8-4D13-A07B-56343EEA94F9}">
      <dsp:nvSpPr>
        <dsp:cNvPr id="0" name=""/>
        <dsp:cNvSpPr/>
      </dsp:nvSpPr>
      <dsp:spPr>
        <a:xfrm>
          <a:off x="445273" y="1739328"/>
          <a:ext cx="6061182" cy="748891"/>
        </a:xfrm>
        <a:prstGeom prst="roundRect">
          <a:avLst/>
        </a:prstGeom>
        <a:solidFill>
          <a:schemeClr val="accent2">
            <a:shade val="50000"/>
            <a:hueOff val="-338087"/>
            <a:satOff val="-18711"/>
            <a:lumOff val="3377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tx1"/>
              </a:solidFill>
              <a:latin typeface="Garamond" pitchFamily="18" charset="0"/>
            </a:rPr>
            <a:t>Viral Vector Vaccines   </a:t>
          </a:r>
        </a:p>
      </dsp:txBody>
      <dsp:txXfrm>
        <a:off x="481831" y="1775886"/>
        <a:ext cx="5988066" cy="675775"/>
      </dsp:txXfrm>
    </dsp:sp>
    <dsp:sp modelId="{740295C9-6618-49C6-90FC-BDBF73DC7A59}">
      <dsp:nvSpPr>
        <dsp:cNvPr id="0" name=""/>
        <dsp:cNvSpPr/>
      </dsp:nvSpPr>
      <dsp:spPr>
        <a:xfrm>
          <a:off x="0" y="2738461"/>
          <a:ext cx="8534400" cy="29765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50000"/>
              <a:hueOff val="-325271"/>
              <a:satOff val="-17876"/>
              <a:lumOff val="308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229108" rIns="66236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000" kern="1200" dirty="0">
            <a:latin typeface="Garamond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000" kern="1200" dirty="0">
            <a:latin typeface="Garamond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>
              <a:latin typeface="Garamond" pitchFamily="18" charset="0"/>
            </a:rPr>
            <a:t>Viral Sub-Unit Vaccines             		Virus Surface Proteins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>
              <a:latin typeface="Garamond" pitchFamily="18" charset="0"/>
            </a:rPr>
            <a:t>Split Virus Vaccine                 		Cut Pieces of the actual virus                            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>
              <a:latin typeface="Garamond" pitchFamily="18" charset="0"/>
            </a:rPr>
            <a:t>Virus like Particles (VLP) Vaccines           	Virus Like Particles without 					the Genetic </a:t>
          </a:r>
        </a:p>
      </dsp:txBody>
      <dsp:txXfrm>
        <a:off x="0" y="2738461"/>
        <a:ext cx="8534400" cy="2976538"/>
      </dsp:txXfrm>
    </dsp:sp>
    <dsp:sp modelId="{9119F693-F4CA-499B-B0BD-B451F1A9B4E2}">
      <dsp:nvSpPr>
        <dsp:cNvPr id="0" name=""/>
        <dsp:cNvSpPr/>
      </dsp:nvSpPr>
      <dsp:spPr>
        <a:xfrm>
          <a:off x="445273" y="1935992"/>
          <a:ext cx="5974080" cy="619154"/>
        </a:xfrm>
        <a:prstGeom prst="roundRect">
          <a:avLst/>
        </a:prstGeom>
        <a:solidFill>
          <a:schemeClr val="accent2">
            <a:shade val="50000"/>
            <a:hueOff val="-338087"/>
            <a:satOff val="-18711"/>
            <a:lumOff val="3377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tx1"/>
              </a:solidFill>
              <a:latin typeface="Garamond" pitchFamily="18" charset="0"/>
            </a:rPr>
            <a:t>Protein Vaccines </a:t>
          </a:r>
        </a:p>
      </dsp:txBody>
      <dsp:txXfrm>
        <a:off x="475498" y="1966217"/>
        <a:ext cx="5913630" cy="5587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AFC4B-54C5-4573-8BD5-31DBC58F1E22}">
      <dsp:nvSpPr>
        <dsp:cNvPr id="0" name=""/>
        <dsp:cNvSpPr/>
      </dsp:nvSpPr>
      <dsp:spPr>
        <a:xfrm>
          <a:off x="0" y="0"/>
          <a:ext cx="8305800" cy="25143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1353820" rIns="64462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>
              <a:latin typeface="Garamond" pitchFamily="18" charset="0"/>
            </a:rPr>
            <a:t>Live Attenuated Vaccines            	Weakened Actual Virus                         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>
              <a:latin typeface="Garamond" pitchFamily="18" charset="0"/>
            </a:rPr>
            <a:t>Inactivated Vaccines                	Virus killed by heat/chemicals  </a:t>
          </a:r>
        </a:p>
      </dsp:txBody>
      <dsp:txXfrm>
        <a:off x="0" y="0"/>
        <a:ext cx="8305800" cy="2514332"/>
      </dsp:txXfrm>
    </dsp:sp>
    <dsp:sp modelId="{FA1E2563-452C-4A47-84AF-879288C2CF2C}">
      <dsp:nvSpPr>
        <dsp:cNvPr id="0" name=""/>
        <dsp:cNvSpPr/>
      </dsp:nvSpPr>
      <dsp:spPr>
        <a:xfrm>
          <a:off x="361123" y="204656"/>
          <a:ext cx="5814060" cy="690921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Garamond" pitchFamily="18" charset="0"/>
            </a:rPr>
            <a:t>Viral Vaccines</a:t>
          </a:r>
        </a:p>
      </dsp:txBody>
      <dsp:txXfrm>
        <a:off x="394851" y="238384"/>
        <a:ext cx="5746604" cy="6234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DDAE08-1AE1-4DA5-BC94-D20D4CAED070}">
      <dsp:nvSpPr>
        <dsp:cNvPr id="0" name=""/>
        <dsp:cNvSpPr/>
      </dsp:nvSpPr>
      <dsp:spPr>
        <a:xfrm>
          <a:off x="0" y="3000024"/>
          <a:ext cx="8305800" cy="656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Antigen stimulates antibody and T cell responses</a:t>
          </a:r>
        </a:p>
      </dsp:txBody>
      <dsp:txXfrm>
        <a:off x="0" y="3000024"/>
        <a:ext cx="8305800" cy="656332"/>
      </dsp:txXfrm>
    </dsp:sp>
    <dsp:sp modelId="{0F3FB45E-2362-4E85-B55B-F9A0406FC5B5}">
      <dsp:nvSpPr>
        <dsp:cNvPr id="0" name=""/>
        <dsp:cNvSpPr/>
      </dsp:nvSpPr>
      <dsp:spPr>
        <a:xfrm rot="10800000">
          <a:off x="0" y="2000430"/>
          <a:ext cx="8305800" cy="100943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Produced antigen is displayed on the cell surface </a:t>
          </a:r>
          <a:endParaRPr lang="en-GB" sz="2000" kern="1200" dirty="0">
            <a:solidFill>
              <a:schemeClr val="tx1"/>
            </a:solidFill>
          </a:endParaRPr>
        </a:p>
      </dsp:txBody>
      <dsp:txXfrm rot="10800000">
        <a:off x="0" y="2000430"/>
        <a:ext cx="8305800" cy="655903"/>
      </dsp:txXfrm>
    </dsp:sp>
    <dsp:sp modelId="{6BFF9046-A5FD-4F17-B8B2-AAE4F7CAA6DF}">
      <dsp:nvSpPr>
        <dsp:cNvPr id="0" name=""/>
        <dsp:cNvSpPr/>
      </dsp:nvSpPr>
      <dsp:spPr>
        <a:xfrm rot="10800000">
          <a:off x="0" y="1000837"/>
          <a:ext cx="8305800" cy="100943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Foreign gene taken up by host cells to produce the antigen of interest</a:t>
          </a:r>
        </a:p>
      </dsp:txBody>
      <dsp:txXfrm rot="10800000">
        <a:off x="0" y="1000837"/>
        <a:ext cx="8305800" cy="655903"/>
      </dsp:txXfrm>
    </dsp:sp>
    <dsp:sp modelId="{F7610B5A-D64B-4F4C-9445-74EDF824FCF4}">
      <dsp:nvSpPr>
        <dsp:cNvPr id="0" name=""/>
        <dsp:cNvSpPr/>
      </dsp:nvSpPr>
      <dsp:spPr>
        <a:xfrm rot="10800000">
          <a:off x="0" y="1243"/>
          <a:ext cx="8305800" cy="100943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The gene is attached to a plasmid for delivery into the body </a:t>
          </a:r>
        </a:p>
      </dsp:txBody>
      <dsp:txXfrm rot="-10800000">
        <a:off x="0" y="1243"/>
        <a:ext cx="8305800" cy="354312"/>
      </dsp:txXfrm>
    </dsp:sp>
    <dsp:sp modelId="{8316ADE5-7180-457D-B528-2A960B482957}">
      <dsp:nvSpPr>
        <dsp:cNvPr id="0" name=""/>
        <dsp:cNvSpPr/>
      </dsp:nvSpPr>
      <dsp:spPr>
        <a:xfrm>
          <a:off x="0" y="355556"/>
          <a:ext cx="8305800" cy="3018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Garamond" pitchFamily="18" charset="0"/>
            </a:rPr>
            <a:t>Plasmid is used so that the body does not </a:t>
          </a:r>
          <a:r>
            <a:rPr lang="en-GB" sz="1600" b="1" kern="1200" dirty="0">
              <a:latin typeface="Garamond" pitchFamily="18" charset="0"/>
            </a:rPr>
            <a:t>degrade the foreign gene </a:t>
          </a:r>
          <a:r>
            <a:rPr lang="en-GB" sz="1600" kern="1200" dirty="0">
              <a:latin typeface="Garamond" pitchFamily="18" charset="0"/>
            </a:rPr>
            <a:t>before it  provokes an immune response </a:t>
          </a:r>
        </a:p>
      </dsp:txBody>
      <dsp:txXfrm>
        <a:off x="0" y="355556"/>
        <a:ext cx="8305800" cy="3018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DDAE08-1AE1-4DA5-BC94-D20D4CAED070}">
      <dsp:nvSpPr>
        <dsp:cNvPr id="0" name=""/>
        <dsp:cNvSpPr/>
      </dsp:nvSpPr>
      <dsp:spPr>
        <a:xfrm>
          <a:off x="0" y="2726269"/>
          <a:ext cx="8305800" cy="670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mRNA is then translated into antigen of interest &amp; displayed on the cell surface</a:t>
          </a:r>
        </a:p>
      </dsp:txBody>
      <dsp:txXfrm>
        <a:off x="0" y="2726269"/>
        <a:ext cx="8305800" cy="670005"/>
      </dsp:txXfrm>
    </dsp:sp>
    <dsp:sp modelId="{0F3FB45E-2362-4E85-B55B-F9A0406FC5B5}">
      <dsp:nvSpPr>
        <dsp:cNvPr id="0" name=""/>
        <dsp:cNvSpPr/>
      </dsp:nvSpPr>
      <dsp:spPr>
        <a:xfrm rot="10800000">
          <a:off x="0" y="1777997"/>
          <a:ext cx="8305800" cy="103046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After the mRNA is taken up by the host cells, intra-cellular lipases degrade the LNP exposing the mRNA</a:t>
          </a:r>
        </a:p>
      </dsp:txBody>
      <dsp:txXfrm rot="10800000">
        <a:off x="0" y="1777997"/>
        <a:ext cx="8305800" cy="669567"/>
      </dsp:txXfrm>
    </dsp:sp>
    <dsp:sp modelId="{6BFF9046-A5FD-4F17-B8B2-AAE4F7CAA6DF}">
      <dsp:nvSpPr>
        <dsp:cNvPr id="0" name=""/>
        <dsp:cNvSpPr/>
      </dsp:nvSpPr>
      <dsp:spPr>
        <a:xfrm rot="10800000">
          <a:off x="0" y="889004"/>
          <a:ext cx="8305800" cy="103046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LNP prevents the mRNA degradation by the host until it is taken up by the cell</a:t>
          </a:r>
        </a:p>
      </dsp:txBody>
      <dsp:txXfrm rot="10800000">
        <a:off x="0" y="889004"/>
        <a:ext cx="8305800" cy="669567"/>
      </dsp:txXfrm>
    </dsp:sp>
    <dsp:sp modelId="{902E92A5-A42F-430F-8C31-E012044CF1D6}">
      <dsp:nvSpPr>
        <dsp:cNvPr id="0" name=""/>
        <dsp:cNvSpPr/>
      </dsp:nvSpPr>
      <dsp:spPr>
        <a:xfrm rot="10800000">
          <a:off x="0" y="3855"/>
          <a:ext cx="8305800" cy="103046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mRNA is placed in a Lipid </a:t>
          </a:r>
          <a:r>
            <a:rPr lang="en-GB" sz="2000" kern="1200" dirty="0" err="1">
              <a:solidFill>
                <a:schemeClr val="tx1"/>
              </a:solidFill>
              <a:latin typeface="Garamond" pitchFamily="18" charset="0"/>
            </a:rPr>
            <a:t>Nanoparticle</a:t>
          </a: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 (LNP) vehicle </a:t>
          </a:r>
        </a:p>
      </dsp:txBody>
      <dsp:txXfrm rot="10800000">
        <a:off x="0" y="3855"/>
        <a:ext cx="8305800" cy="6695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DDAE08-1AE1-4DA5-BC94-D20D4CAED070}">
      <dsp:nvSpPr>
        <dsp:cNvPr id="0" name=""/>
        <dsp:cNvSpPr/>
      </dsp:nvSpPr>
      <dsp:spPr>
        <a:xfrm>
          <a:off x="0" y="3062525"/>
          <a:ext cx="8305800" cy="670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Antigen displayed on the cell surface to stimulate an immune response</a:t>
          </a:r>
        </a:p>
      </dsp:txBody>
      <dsp:txXfrm>
        <a:off x="0" y="3062525"/>
        <a:ext cx="8305800" cy="670005"/>
      </dsp:txXfrm>
    </dsp:sp>
    <dsp:sp modelId="{0F3FB45E-2362-4E85-B55B-F9A0406FC5B5}">
      <dsp:nvSpPr>
        <dsp:cNvPr id="0" name=""/>
        <dsp:cNvSpPr/>
      </dsp:nvSpPr>
      <dsp:spPr>
        <a:xfrm rot="10800000">
          <a:off x="0" y="2042106"/>
          <a:ext cx="8305800" cy="103046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The cell then transcribes and translates the gene to produce the antigen</a:t>
          </a:r>
          <a:endParaRPr lang="en-GB" sz="2000" kern="1200" dirty="0">
            <a:solidFill>
              <a:schemeClr val="tx1"/>
            </a:solidFill>
          </a:endParaRPr>
        </a:p>
      </dsp:txBody>
      <dsp:txXfrm rot="10800000">
        <a:off x="0" y="2042106"/>
        <a:ext cx="8305800" cy="669567"/>
      </dsp:txXfrm>
    </dsp:sp>
    <dsp:sp modelId="{6BFF9046-A5FD-4F17-B8B2-AAE4F7CAA6DF}">
      <dsp:nvSpPr>
        <dsp:cNvPr id="0" name=""/>
        <dsp:cNvSpPr/>
      </dsp:nvSpPr>
      <dsp:spPr>
        <a:xfrm rot="10800000">
          <a:off x="0" y="1021687"/>
          <a:ext cx="8305800" cy="103046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Virus infects a cell &amp; administers the foreign gene into the cell</a:t>
          </a:r>
        </a:p>
      </dsp:txBody>
      <dsp:txXfrm rot="10800000">
        <a:off x="0" y="1021687"/>
        <a:ext cx="8305800" cy="669567"/>
      </dsp:txXfrm>
    </dsp:sp>
    <dsp:sp modelId="{902E92A5-A42F-430F-8C31-E012044CF1D6}">
      <dsp:nvSpPr>
        <dsp:cNvPr id="0" name=""/>
        <dsp:cNvSpPr/>
      </dsp:nvSpPr>
      <dsp:spPr>
        <a:xfrm rot="10800000">
          <a:off x="0" y="1"/>
          <a:ext cx="8305800" cy="103046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Garamond" pitchFamily="18" charset="0"/>
            </a:rPr>
            <a:t>Vector carries a foreign gene of S-protein in their genome representing the antigen of interest</a:t>
          </a:r>
        </a:p>
      </dsp:txBody>
      <dsp:txXfrm rot="10800000">
        <a:off x="0" y="1"/>
        <a:ext cx="8305800" cy="669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10FE3-3A3D-4D35-BAF7-E180D3B229E8}" type="datetimeFigureOut">
              <a:rPr lang="en-US" smtClean="0"/>
              <a:pPr/>
              <a:t>4/3/2023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55802-1598-4D91-9E10-0C5CD49AA06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E44BE-688F-419F-A9AB-5B73C749CCC0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037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A9F8A-846B-4B9D-A2BD-3FD913B78D55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18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A045-DC73-4619-8FD1-DE0B0BBEE5B0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73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FE82E-D24C-45A1-A947-60D48F105BD3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408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6074C-8B5D-42CB-865A-5CC0B9498F4F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07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A13A-CF22-454B-99C3-3493D28D34FD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443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22AE-17DB-47F8-9F40-D3C36B5A25A6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855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C9F50065-3D29-4B5F-BEA5-9AFF9A5F48C4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990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4EB-8F81-46E8-8B91-AD359167A7DE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964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EE6DA-D32E-40E0-8B0E-349589C6A0A2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77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58943-C964-4437-9BAD-EFF9390341A7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96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3EEED4D-C7EF-4D83-85B2-AB04FE50D759}" type="datetime1">
              <a:rPr lang="en-US" smtClean="0"/>
              <a:pPr/>
              <a:t>4/3/2023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C51957A-2D94-48D0-AD5B-FB4A7E35C91A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257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nguardngr.com/2020/05/covid-19-easing-lockdown-ll-not-provide-herd-immunity-expert/" TargetMode="External"/><Relationship Id="rId2" Type="http://schemas.openxmlformats.org/officeDocument/2006/relationships/hyperlink" Target="https://theconversation.com/pressure-is-on-to-develop-a-covid-19-vaccine-but-corners-cant-be-cut-14121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anguardngr.com/2021/01/covid-19-vaccination-scientists-caution-fg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133600"/>
            <a:ext cx="8453511" cy="838200"/>
          </a:xfrm>
        </p:spPr>
        <p:txBody>
          <a:bodyPr>
            <a:noAutofit/>
          </a:bodyPr>
          <a:lstStyle/>
          <a:p>
            <a:pPr lvl="0" algn="ctr">
              <a:lnSpc>
                <a:spcPct val="50000"/>
              </a:lnSpc>
            </a:pPr>
            <a:r>
              <a:rPr lang="en-GB" sz="4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2021-</a:t>
            </a:r>
          </a:p>
          <a:p>
            <a:pPr lvl="0" algn="ctr">
              <a:lnSpc>
                <a:spcPct val="50000"/>
              </a:lnSpc>
            </a:pPr>
            <a:r>
              <a:rPr lang="en-GB" sz="4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World immunology day</a:t>
            </a:r>
            <a:endParaRPr lang="en-GB" sz="4800" i="1" cap="smal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>
              <a:lnSpc>
                <a:spcPct val="50000"/>
              </a:lnSpc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pic>
        <p:nvPicPr>
          <p:cNvPr id="4" name="img" descr="http://2.bp.blogspot.com/-yqIPTzgMcBY/UGDartqEMwI/AAAAAAAAAn4/liZY9SJGWiM/s1600/coronavirusImage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457200"/>
            <a:ext cx="2209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4876800"/>
            <a:ext cx="8382000" cy="18288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357532" y="272092"/>
            <a:ext cx="6019800" cy="130946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1" u="none" strike="noStrike" kern="1200" cap="small" spc="0" normalizeH="0" baseline="0" noProof="0" dirty="0">
              <a:ln>
                <a:noFill/>
              </a:ln>
              <a:solidFill>
                <a:srgbClr val="005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i="1" cap="small" dirty="0">
              <a:solidFill>
                <a:srgbClr val="005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1" u="none" strike="noStrike" kern="1200" cap="small" spc="0" normalizeH="0" baseline="0" noProof="0" dirty="0">
              <a:ln>
                <a:noFill/>
              </a:ln>
              <a:solidFill>
                <a:srgbClr val="005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1" u="none" strike="noStrike" kern="1200" cap="small" spc="0" normalizeH="0" baseline="0" noProof="0" dirty="0">
              <a:ln>
                <a:noFill/>
              </a:ln>
              <a:solidFill>
                <a:srgbClr val="005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i="1" cap="small" dirty="0">
              <a:solidFill>
                <a:srgbClr val="005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1" u="none" strike="noStrike" kern="1200" cap="small" spc="0" normalizeH="0" baseline="0" noProof="0" dirty="0">
              <a:ln>
                <a:noFill/>
              </a:ln>
              <a:solidFill>
                <a:srgbClr val="005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i="1" cap="small" dirty="0">
              <a:solidFill>
                <a:srgbClr val="005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u="none" strike="noStrike" kern="1200" cap="small" spc="0" normalizeH="0" baseline="0" noProof="0" dirty="0">
                <a:ln>
                  <a:noFill/>
                </a:ln>
                <a:solidFill>
                  <a:srgbClr val="005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NIGERIAN</a:t>
            </a:r>
            <a:r>
              <a:rPr kumimoji="0" lang="en-GB" sz="2800" b="1" u="none" strike="noStrike" kern="1200" cap="small" spc="0" normalizeH="0" noProof="0" dirty="0">
                <a:ln>
                  <a:noFill/>
                </a:ln>
                <a:solidFill>
                  <a:srgbClr val="005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 SOCIETY FOR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u="none" strike="noStrike" kern="1200" cap="small" spc="0" normalizeH="0" noProof="0" dirty="0">
                <a:ln>
                  <a:noFill/>
                </a:ln>
                <a:solidFill>
                  <a:srgbClr val="005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IMMUNOLOGY</a:t>
            </a:r>
            <a:endParaRPr kumimoji="0" lang="en-GB" sz="2800" b="1" u="none" strike="noStrike" kern="1200" cap="small" spc="0" normalizeH="0" baseline="0" noProof="0" dirty="0">
              <a:ln>
                <a:noFill/>
              </a:ln>
              <a:solidFill>
                <a:srgbClr val="005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88154" y="3048000"/>
            <a:ext cx="8839200" cy="6858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THEME: </a:t>
            </a:r>
            <a:r>
              <a:rPr lang="en-GB" sz="2400" b="1" cap="sm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MATTERS ARISING</a:t>
            </a: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 ON COVID-19 IMMUNITY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4800" y="3733800"/>
            <a:ext cx="8458200" cy="25146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Topics</a:t>
            </a:r>
          </a:p>
          <a:p>
            <a:pPr algn="ctr">
              <a:lnSpc>
                <a:spcPct val="80000"/>
              </a:lnSpc>
            </a:pPr>
            <a:endParaRPr lang="en-GB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of NSI: </a:t>
            </a:r>
          </a:p>
          <a:p>
            <a:pPr algn="ctr">
              <a:lnSpc>
                <a:spcPct val="80000"/>
              </a:lnSpc>
            </a:pPr>
            <a:r>
              <a:rPr lang="en-GB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Prof. A.A. </a:t>
            </a:r>
            <a:r>
              <a:rPr lang="en-GB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Okerengwo</a:t>
            </a:r>
            <a:r>
              <a:rPr lang="en-GB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Prof G.O. </a:t>
            </a:r>
            <a:r>
              <a:rPr lang="en-GB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Oyeyinka</a:t>
            </a:r>
            <a:endParaRPr lang="en-GB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Acquisition of immunity to COVID-19: 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Prof. O.G </a:t>
            </a:r>
            <a:r>
              <a:rPr lang="en-US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Arinola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GB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issues on vaccines in the prevention of COVID-19: </a:t>
            </a:r>
          </a:p>
          <a:p>
            <a:pPr algn="ctr">
              <a:lnSpc>
                <a:spcPct val="80000"/>
              </a:lnSpc>
            </a:pPr>
            <a:r>
              <a:rPr lang="en-GB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Prof. M. </a:t>
            </a:r>
            <a:r>
              <a:rPr lang="en-GB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Tatfeng</a:t>
            </a:r>
            <a:r>
              <a:rPr lang="en-GB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A01EF4-B8CB-0CB7-7572-637C11E51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385572"/>
            <a:ext cx="1514856" cy="1514856"/>
          </a:xfrm>
          <a:prstGeom prst="rect">
            <a:avLst/>
          </a:prstGeom>
        </p:spPr>
      </p:pic>
      <p:sp>
        <p:nvSpPr>
          <p:cNvPr id="10" name="Lightning Bolt 9">
            <a:extLst>
              <a:ext uri="{FF2B5EF4-FFF2-40B4-BE49-F238E27FC236}">
                <a16:creationId xmlns:a16="http://schemas.microsoft.com/office/drawing/2014/main" id="{19970B3B-8EAE-AA6D-D13C-BD76F35F55E5}"/>
              </a:ext>
            </a:extLst>
          </p:cNvPr>
          <p:cNvSpPr/>
          <p:nvPr/>
        </p:nvSpPr>
        <p:spPr>
          <a:xfrm>
            <a:off x="914400" y="2462432"/>
            <a:ext cx="838200" cy="5715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Lightning Bolt 10">
            <a:extLst>
              <a:ext uri="{FF2B5EF4-FFF2-40B4-BE49-F238E27FC236}">
                <a16:creationId xmlns:a16="http://schemas.microsoft.com/office/drawing/2014/main" id="{FA5FD9B2-0925-92F7-FF38-ACFB8A27C8D5}"/>
              </a:ext>
            </a:extLst>
          </p:cNvPr>
          <p:cNvSpPr/>
          <p:nvPr/>
        </p:nvSpPr>
        <p:spPr>
          <a:xfrm flipH="1">
            <a:off x="7377332" y="2476500"/>
            <a:ext cx="838200" cy="5715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057400"/>
            <a:ext cx="8839200" cy="1143000"/>
          </a:xfrm>
        </p:spPr>
        <p:txBody>
          <a:bodyPr>
            <a:noAutofit/>
          </a:bodyPr>
          <a:lstStyle/>
          <a:p>
            <a:pPr algn="ctr"/>
            <a:r>
              <a:rPr lang="en-GB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ACQUISITION OF COVID-19 IMMUNITY :</a:t>
            </a:r>
            <a:br>
              <a:rPr lang="en-GB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en-GB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ANY HOPE FOR HERD IMMUNITY?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10000"/>
            <a:ext cx="7543800" cy="2057400"/>
          </a:xfrm>
        </p:spPr>
        <p:txBody>
          <a:bodyPr>
            <a:noAutofit/>
          </a:bodyPr>
          <a:lstStyle/>
          <a:p>
            <a:pPr algn="ctr"/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Professor O. G. </a:t>
            </a:r>
            <a:r>
              <a:rPr lang="en-GB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Arinola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algn="ctr"/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Department of Immunology</a:t>
            </a:r>
          </a:p>
          <a:p>
            <a:pPr algn="ctr"/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College of Medicine</a:t>
            </a:r>
          </a:p>
          <a:p>
            <a:pPr algn="ctr"/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University of Ibadan</a:t>
            </a:r>
          </a:p>
        </p:txBody>
      </p:sp>
      <p:pic>
        <p:nvPicPr>
          <p:cNvPr id="4" name="img" descr="http://2.bp.blogspot.com/-yqIPTzgMcBY/UGDartqEMwI/AAAAAAAAAn4/liZY9SJGWiM/s1600/coronavirusImage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161144"/>
            <a:ext cx="3048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68E0C00-9958-31A5-FCF8-8BE24DEF1C82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143000"/>
            <a:ext cx="86106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ACQUISITION OF COVID-19 IMMUNITY </a:t>
            </a:r>
            <a:r>
              <a:rPr lang="en-GB" dirty="0">
                <a:latin typeface="Garamond" pitchFamily="18" charset="0"/>
              </a:rPr>
              <a:t> </a:t>
            </a:r>
            <a:br>
              <a:rPr lang="en-GB" dirty="0">
                <a:latin typeface="Garamond" pitchFamily="18" charset="0"/>
              </a:rPr>
            </a:br>
            <a:endParaRPr lang="en-GB" i="1" dirty="0"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8610600" cy="2590800"/>
          </a:xfrm>
        </p:spPr>
        <p:txBody>
          <a:bodyPr>
            <a:noAutofit/>
          </a:bodyPr>
          <a:lstStyle/>
          <a:p>
            <a:r>
              <a:rPr lang="en-GB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a.Immunity</a:t>
            </a:r>
            <a:r>
              <a:rPr lang="en-GB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to Natural Infection</a:t>
            </a:r>
          </a:p>
          <a:p>
            <a:r>
              <a:rPr lang="en-GB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b. Vaccination</a:t>
            </a:r>
          </a:p>
          <a:p>
            <a:r>
              <a:rPr lang="en-GB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c. Herd Immunity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67B19EC-B760-C4E1-6B6B-EEB5F2BC6F82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12604"/>
            <a:ext cx="746760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28566"/>
            <a:ext cx="8153400" cy="5392986"/>
          </a:xfrm>
        </p:spPr>
        <p:txBody>
          <a:bodyPr/>
          <a:lstStyle/>
          <a:p>
            <a:r>
              <a:rPr lang="en-GB" sz="2800" dirty="0">
                <a:latin typeface="Garamond" pitchFamily="18" charset="0"/>
              </a:rPr>
              <a:t>COVID-19 is caused by a single stranded RNA virus - SARS-CoV-2</a:t>
            </a:r>
          </a:p>
          <a:p>
            <a:r>
              <a:rPr lang="en-GB" sz="3200" dirty="0">
                <a:latin typeface="Garamond" pitchFamily="18" charset="0"/>
              </a:rPr>
              <a:t>The virus has 4 major structural proteins: </a:t>
            </a:r>
          </a:p>
          <a:p>
            <a:pPr lvl="1">
              <a:buFont typeface="Wingdings" pitchFamily="2" charset="2"/>
              <a:buChar char="Ø"/>
            </a:pPr>
            <a:r>
              <a:rPr lang="en-GB" sz="3200" dirty="0">
                <a:latin typeface="Garamond" pitchFamily="18" charset="0"/>
              </a:rPr>
              <a:t>Spike (S) </a:t>
            </a:r>
          </a:p>
          <a:p>
            <a:pPr lvl="1">
              <a:buFont typeface="Wingdings" pitchFamily="2" charset="2"/>
              <a:buChar char="Ø"/>
            </a:pPr>
            <a:r>
              <a:rPr lang="en-GB" sz="3200" dirty="0">
                <a:latin typeface="Garamond" pitchFamily="18" charset="0"/>
              </a:rPr>
              <a:t>Membrane (M) </a:t>
            </a:r>
          </a:p>
          <a:p>
            <a:pPr lvl="1">
              <a:buFont typeface="Wingdings" pitchFamily="2" charset="2"/>
              <a:buChar char="Ø"/>
            </a:pPr>
            <a:r>
              <a:rPr lang="en-GB" sz="3200" dirty="0">
                <a:latin typeface="Garamond" pitchFamily="18" charset="0"/>
              </a:rPr>
              <a:t>Envelope (E) and</a:t>
            </a:r>
          </a:p>
          <a:p>
            <a:pPr lvl="1">
              <a:buFont typeface="Wingdings" pitchFamily="2" charset="2"/>
              <a:buChar char="Ø"/>
            </a:pPr>
            <a:r>
              <a:rPr lang="en-GB" sz="3200" dirty="0" err="1">
                <a:latin typeface="Garamond" pitchFamily="18" charset="0"/>
              </a:rPr>
              <a:t>Nucleocapsid</a:t>
            </a:r>
            <a:r>
              <a:rPr lang="en-GB" sz="3200" dirty="0">
                <a:latin typeface="Garamond" pitchFamily="18" charset="0"/>
              </a:rPr>
              <a:t> (N) </a:t>
            </a:r>
          </a:p>
          <a:p>
            <a:endParaRPr lang="en-GB" dirty="0">
              <a:latin typeface="Garamond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4" name="img" descr="http://2.bp.blogspot.com/-yqIPTzgMcBY/UGDartqEMwI/AAAAAAAAAn4/liZY9SJGWiM/s1600/coronavirusImage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4852" y="2470879"/>
            <a:ext cx="4800600" cy="363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A365C6-71D3-646D-327E-E0C91DA95CAF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17783"/>
            <a:ext cx="7467600" cy="6858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Importance of envelope proteins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382000" cy="4478586"/>
          </a:xfrm>
        </p:spPr>
        <p:txBody>
          <a:bodyPr>
            <a:normAutofit/>
          </a:bodyPr>
          <a:lstStyle/>
          <a:p>
            <a:pPr algn="just"/>
            <a:r>
              <a:rPr lang="en-GB" sz="2800" dirty="0"/>
              <a:t>The S protein mediates attachment to the host receptor. </a:t>
            </a:r>
          </a:p>
          <a:p>
            <a:pPr algn="just"/>
            <a:r>
              <a:rPr lang="en-GB" sz="2800" dirty="0"/>
              <a:t>The M protein with 3 transmembrane domains, is thought to give the virion its shape and promote membrane curvature or binding to the nucleocapsid.</a:t>
            </a:r>
          </a:p>
          <a:p>
            <a:pPr algn="just"/>
            <a:r>
              <a:rPr lang="en-GB" sz="2800" dirty="0"/>
              <a:t>The E protein has ion channel activity required for pathogenesis, facilitates assembly and release of the virus. </a:t>
            </a:r>
          </a:p>
          <a:p>
            <a:pPr algn="just"/>
            <a:r>
              <a:rPr lang="en-GB" sz="2800" dirty="0"/>
              <a:t>The N protein binds nsp3, a key component of the </a:t>
            </a:r>
            <a:r>
              <a:rPr lang="en-GB" sz="2800" dirty="0" err="1"/>
              <a:t>replicase</a:t>
            </a:r>
            <a:r>
              <a:rPr lang="en-GB" sz="2800" dirty="0"/>
              <a:t> complex.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CBE2491-71A5-FD3E-87D8-F07AD7CBB8C5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382000" cy="6245352"/>
          </a:xfrm>
        </p:spPr>
        <p:txBody>
          <a:bodyPr>
            <a:noAutofit/>
          </a:bodyPr>
          <a:lstStyle/>
          <a:p>
            <a:r>
              <a:rPr lang="en-GB" sz="2800" dirty="0">
                <a:latin typeface="Garamond" pitchFamily="18" charset="0"/>
              </a:rPr>
              <a:t>The 4 structural proteins &amp; its life cycle are </a:t>
            </a:r>
            <a:r>
              <a:rPr lang="en-GB" sz="2800" b="1" dirty="0">
                <a:latin typeface="Garamond" pitchFamily="18" charset="0"/>
              </a:rPr>
              <a:t>important in understanding the immune responses and in designing preventive &amp; therapeutic strategies</a:t>
            </a:r>
            <a:r>
              <a:rPr lang="en-GB" sz="2800" dirty="0">
                <a:latin typeface="Garamond" pitchFamily="18" charset="0"/>
              </a:rPr>
              <a:t> against the virus.</a:t>
            </a:r>
          </a:p>
          <a:p>
            <a:endParaRPr lang="en-GB" sz="2800" dirty="0">
              <a:latin typeface="Garamond" pitchFamily="18" charset="0"/>
            </a:endParaRPr>
          </a:p>
          <a:p>
            <a:r>
              <a:rPr lang="en-GB" sz="2800" dirty="0">
                <a:latin typeface="Garamond" pitchFamily="18" charset="0"/>
              </a:rPr>
              <a:t>Briefly;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SARS-CoV-2 attaches to epithelia cells of the host using the S protein through ACE-2 receptor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In the host cell </a:t>
            </a:r>
            <a:r>
              <a:rPr lang="en-GB" sz="2800" dirty="0" err="1">
                <a:latin typeface="Garamond" pitchFamily="18" charset="0"/>
              </a:rPr>
              <a:t>cytosol</a:t>
            </a:r>
            <a:r>
              <a:rPr lang="en-GB" sz="2800" dirty="0">
                <a:latin typeface="Garamond" pitchFamily="18" charset="0"/>
              </a:rPr>
              <a:t>, S protein is cleaved by </a:t>
            </a:r>
            <a:r>
              <a:rPr lang="en-GB" sz="2800" dirty="0" err="1">
                <a:latin typeface="Garamond" pitchFamily="18" charset="0"/>
              </a:rPr>
              <a:t>cathepsin</a:t>
            </a:r>
            <a:r>
              <a:rPr lang="en-GB" sz="2800" dirty="0">
                <a:latin typeface="Garamond" pitchFamily="18" charset="0"/>
              </a:rPr>
              <a:t> or other proteases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Replication and transcription of the sub-genomic RNAs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Translation and 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Assembly of the viral </a:t>
            </a:r>
            <a:r>
              <a:rPr lang="en-GB" sz="2800" dirty="0" err="1">
                <a:latin typeface="Garamond" pitchFamily="18" charset="0"/>
              </a:rPr>
              <a:t>replicase</a:t>
            </a:r>
            <a:r>
              <a:rPr lang="en-GB" sz="2800" dirty="0">
                <a:latin typeface="Garamond" pitchFamily="18" charset="0"/>
              </a:rPr>
              <a:t> complexes.</a:t>
            </a:r>
          </a:p>
          <a:p>
            <a:endParaRPr lang="en-GB" sz="28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BAEC0-020F-738B-25D8-05E19418C505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g" descr="https://amitray.com/wp-content/uploads/2020/04/The-Life-Cycle-ofCoronavirus-Covid-19-SARS-CoV-2-710x44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28600"/>
            <a:ext cx="6705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40F9C7-A15E-6D24-BBB4-8FCF5D70D23A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610600" cy="1600200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ACQUISITION OF COVID-19 IMMUNITY</a:t>
            </a:r>
            <a:endParaRPr lang="en-GB" i="1" dirty="0"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" y="2438400"/>
            <a:ext cx="8610600" cy="2590800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a. Immunity to Natural Infection</a:t>
            </a:r>
          </a:p>
          <a:p>
            <a:pPr algn="ctr"/>
            <a:r>
              <a:rPr lang="en-GB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- Innate Immunity</a:t>
            </a:r>
          </a:p>
          <a:p>
            <a:pPr algn="ctr"/>
            <a:r>
              <a:rPr lang="en-GB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- Adaptive Immunity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9B408A6-3A3E-482E-5B92-4310AAE9FF25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3" name="img" descr="https://www.frontiersin.org/files/Articles/566882/fphar-11-00937-HTML/image_m/fphar-11-00937-g00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04900"/>
            <a:ext cx="8229600" cy="502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7467600" cy="715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RELATING</a:t>
            </a:r>
            <a:r>
              <a:rPr kumimoji="0" lang="en-GB" sz="3000" b="1" i="0" u="none" strike="noStrike" kern="1200" cap="small" spc="0" normalizeH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 SARS-CoV-2 INFECTION </a:t>
            </a:r>
            <a:r>
              <a:rPr kumimoji="0" lang="en-GB" sz="30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CYCLE WITH HOST IMMUNE RESPONSES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EBCAAF-E11C-218B-FF10-ECF7609EE39B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0" y="212725"/>
            <a:ext cx="6705600" cy="381000"/>
          </a:xfrm>
        </p:spPr>
        <p:txBody>
          <a:bodyPr>
            <a:normAutofit fontScale="90000"/>
          </a:bodyPr>
          <a:lstStyle/>
          <a:p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Brief Overview Of COVID-19 Host Immune Responses</a:t>
            </a:r>
            <a:endParaRPr lang="en-GB" sz="2400" dirty="0"/>
          </a:p>
        </p:txBody>
      </p:sp>
      <p:pic>
        <p:nvPicPr>
          <p:cNvPr id="5" name="Content Placeholder 4" descr="See the source image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762000"/>
            <a:ext cx="80772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6" name="img" descr="https://www.frontiersin.org/files/Articles/566882/fphar-11-00937-HTML/image_m/fphar-11-00937-g001.jpg"/>
          <p:cNvPicPr/>
          <p:nvPr/>
        </p:nvPicPr>
        <p:blipFill>
          <a:blip r:embed="rId3" cstate="print"/>
          <a:srcRect r="70308" b="6733"/>
          <a:stretch>
            <a:fillRect/>
          </a:stretch>
        </p:blipFill>
        <p:spPr bwMode="auto">
          <a:xfrm>
            <a:off x="437919" y="4696553"/>
            <a:ext cx="1701800" cy="1948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9970AD6-9029-53D8-EBA6-7EAD384CABB4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458200" cy="914400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Brief Overview Of COVID-19 Host Immune Responses</a:t>
            </a:r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458200" cy="4267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1600" b="1" dirty="0">
                <a:latin typeface="Garamond" pitchFamily="18" charset="0"/>
              </a:rPr>
              <a:t>INNATE IMMUNE RESPONSES: </a:t>
            </a:r>
          </a:p>
          <a:p>
            <a:pPr lvl="1" algn="just"/>
            <a:r>
              <a:rPr lang="en-GB" sz="1400" dirty="0">
                <a:latin typeface="Garamond" pitchFamily="18" charset="0"/>
              </a:rPr>
              <a:t>Muco-ciliary movements </a:t>
            </a:r>
          </a:p>
          <a:p>
            <a:pPr lvl="1" algn="just"/>
            <a:r>
              <a:rPr lang="en-GB" sz="1600" dirty="0">
                <a:latin typeface="Garamond" pitchFamily="18" charset="0"/>
              </a:rPr>
              <a:t>Nasal cilia filtration </a:t>
            </a:r>
          </a:p>
          <a:p>
            <a:pPr lvl="1" algn="just"/>
            <a:r>
              <a:rPr lang="en-GB" sz="1600" dirty="0">
                <a:latin typeface="Garamond" pitchFamily="18" charset="0"/>
              </a:rPr>
              <a:t>Mucus trapping action  </a:t>
            </a:r>
          </a:p>
          <a:p>
            <a:pPr lvl="1" algn="just"/>
            <a:r>
              <a:rPr lang="en-GB" sz="1600" dirty="0">
                <a:latin typeface="Garamond" pitchFamily="18" charset="0"/>
              </a:rPr>
              <a:t>nose-mask as a physical barrier</a:t>
            </a:r>
          </a:p>
          <a:p>
            <a:pPr algn="just"/>
            <a:r>
              <a:rPr lang="en-GB" b="1" dirty="0">
                <a:latin typeface="Garamond" pitchFamily="18" charset="0"/>
              </a:rPr>
              <a:t>Sneeze out or Ingest for the action of stomach pH (Stool screening for viral particles</a:t>
            </a:r>
            <a:r>
              <a:rPr lang="en-GB" dirty="0">
                <a:latin typeface="Garamond" pitchFamily="18" charset="0"/>
              </a:rPr>
              <a:t>).</a:t>
            </a:r>
          </a:p>
          <a:p>
            <a:pPr algn="just"/>
            <a:r>
              <a:rPr lang="en-GB" sz="1600" dirty="0"/>
              <a:t>Pattern Recognition Receptors (PRRs)</a:t>
            </a:r>
            <a:r>
              <a:rPr lang="en-GB" sz="1600" dirty="0">
                <a:latin typeface="Garamond" pitchFamily="18" charset="0"/>
              </a:rPr>
              <a:t> of innate immune cells detects dsRNA (a P</a:t>
            </a:r>
            <a:r>
              <a:rPr lang="en-GB" sz="1600" dirty="0"/>
              <a:t>athogen‐Associated Molecular Patterns, PAMPs</a:t>
            </a:r>
            <a:r>
              <a:rPr lang="en-GB" sz="1600" dirty="0">
                <a:latin typeface="Garamond" pitchFamily="18" charset="0"/>
              </a:rPr>
              <a:t>)of the virus.</a:t>
            </a:r>
            <a:endParaRPr lang="en-GB" sz="1200" dirty="0">
              <a:latin typeface="Garamond" pitchFamily="18" charset="0"/>
            </a:endParaRPr>
          </a:p>
          <a:p>
            <a:pPr algn="just"/>
            <a:r>
              <a:rPr lang="en-GB" sz="1600" dirty="0"/>
              <a:t>PRRs such as Toll-like receptors 2, TLR 4, mannose receptor, scavenger receptor; mannose-binding lectin and C-reactive protein. </a:t>
            </a:r>
            <a:endParaRPr lang="en-GB" sz="1200" dirty="0">
              <a:latin typeface="Garamond" pitchFamily="18" charset="0"/>
            </a:endParaRPr>
          </a:p>
          <a:p>
            <a:pPr algn="just"/>
            <a:r>
              <a:rPr lang="en-GB" sz="1600" dirty="0">
                <a:latin typeface="Garamond" pitchFamily="18" charset="0"/>
              </a:rPr>
              <a:t>NF-</a:t>
            </a:r>
            <a:r>
              <a:rPr lang="en-GB" sz="1600" dirty="0" err="1">
                <a:latin typeface="Garamond" pitchFamily="18" charset="0"/>
              </a:rPr>
              <a:t>kB</a:t>
            </a:r>
            <a:r>
              <a:rPr lang="en-GB" sz="1600" dirty="0">
                <a:latin typeface="Garamond" pitchFamily="18" charset="0"/>
              </a:rPr>
              <a:t> activation</a:t>
            </a:r>
          </a:p>
          <a:p>
            <a:pPr lvl="1" algn="just">
              <a:buFont typeface="Wingdings" pitchFamily="2" charset="2"/>
              <a:buChar char="Ø"/>
            </a:pPr>
            <a:r>
              <a:rPr lang="en-GB" sz="1600" dirty="0">
                <a:latin typeface="Garamond" pitchFamily="18" charset="0"/>
              </a:rPr>
              <a:t>promotes synthesis of type I IFNs and other pro-inflammatory cytokines</a:t>
            </a:r>
          </a:p>
          <a:p>
            <a:endParaRPr lang="en-GB" sz="9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E66E37-BF3C-585A-FFC6-740AF4C84CC7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155" y="929665"/>
            <a:ext cx="8077200" cy="5562600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Garamond" pitchFamily="18" charset="0"/>
              </a:rPr>
              <a:t>Type I IFNs are antiviral proteins which:</a:t>
            </a:r>
          </a:p>
          <a:p>
            <a:endParaRPr lang="en-GB" sz="3200" dirty="0">
              <a:latin typeface="Garamond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GB" sz="3200" dirty="0">
                <a:latin typeface="Garamond" pitchFamily="18" charset="0"/>
              </a:rPr>
              <a:t>Protect uninfected cells, </a:t>
            </a:r>
          </a:p>
          <a:p>
            <a:pPr lvl="1">
              <a:buFont typeface="Wingdings" pitchFamily="2" charset="2"/>
              <a:buChar char="Ø"/>
            </a:pPr>
            <a:r>
              <a:rPr lang="en-GB" sz="3200" dirty="0">
                <a:latin typeface="Garamond" pitchFamily="18" charset="0"/>
              </a:rPr>
              <a:t>Limit virus spread, and </a:t>
            </a:r>
          </a:p>
          <a:p>
            <a:pPr lvl="1">
              <a:buFont typeface="Wingdings" pitchFamily="2" charset="2"/>
              <a:buChar char="Ø"/>
            </a:pPr>
            <a:r>
              <a:rPr lang="en-GB" sz="3200" dirty="0">
                <a:latin typeface="Garamond" pitchFamily="18" charset="0"/>
              </a:rPr>
              <a:t>Enhance: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>
                <a:latin typeface="Garamond" pitchFamily="18" charset="0"/>
              </a:rPr>
              <a:t>Macrophage </a:t>
            </a:r>
            <a:r>
              <a:rPr lang="en-GB" sz="3200" dirty="0" err="1">
                <a:latin typeface="Garamond" pitchFamily="18" charset="0"/>
              </a:rPr>
              <a:t>phagocytosis</a:t>
            </a:r>
            <a:r>
              <a:rPr lang="en-GB" sz="3200" dirty="0">
                <a:latin typeface="Garamond" pitchFamily="18" charset="0"/>
              </a:rPr>
              <a:t>, 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>
                <a:latin typeface="Garamond" pitchFamily="18" charset="0"/>
              </a:rPr>
              <a:t>NKC, 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>
                <a:latin typeface="Garamond" pitchFamily="18" charset="0"/>
              </a:rPr>
              <a:t>T lymphocytes and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>
                <a:latin typeface="Garamond" pitchFamily="18" charset="0"/>
              </a:rPr>
              <a:t>B lymphocytes- functions</a:t>
            </a:r>
          </a:p>
          <a:p>
            <a:pPr>
              <a:buNone/>
            </a:pPr>
            <a:endParaRPr lang="en-GB" sz="1800" dirty="0">
              <a:latin typeface="Garamond" pitchFamily="18" charset="0"/>
            </a:endParaRPr>
          </a:p>
          <a:p>
            <a:pPr>
              <a:buNone/>
            </a:pP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637" y="864433"/>
            <a:ext cx="7875963" cy="5231567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>
                <a:latin typeface="Garamond" pitchFamily="18" charset="0"/>
              </a:rPr>
              <a:t>Pro-inflammatory cytokines (IL-1, IL-6, IL-8, TNF-β and MCP-1) </a:t>
            </a:r>
          </a:p>
          <a:p>
            <a:endParaRPr lang="en-GB" sz="2400" dirty="0">
              <a:latin typeface="Garamond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Attract, 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Retain and 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Activate lymphocytes and leukocytes to the site of infection</a:t>
            </a:r>
          </a:p>
          <a:p>
            <a:pPr lvl="1">
              <a:buFont typeface="Wingdings" pitchFamily="2" charset="2"/>
              <a:buChar char="Ø"/>
            </a:pPr>
            <a:endParaRPr lang="en-GB" sz="2800" dirty="0">
              <a:latin typeface="Garamond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This stage is thus associated with: </a:t>
            </a:r>
          </a:p>
          <a:p>
            <a:pPr lvl="2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High fever, </a:t>
            </a:r>
          </a:p>
          <a:p>
            <a:pPr lvl="2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Hypoxemia,</a:t>
            </a:r>
          </a:p>
          <a:p>
            <a:pPr lvl="2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Progression to pneumonia-like symptoms, and</a:t>
            </a:r>
          </a:p>
          <a:p>
            <a:pPr lvl="2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Progressive decline in virus titres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97EF3-059F-DCCE-9761-C180D64ECDDA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952163" cy="47244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GB" sz="2400" b="1" dirty="0">
                <a:latin typeface="Garamond" pitchFamily="18" charset="0"/>
              </a:rPr>
              <a:t>ADAPTIVE IMMUNE RESPONSE</a:t>
            </a:r>
          </a:p>
          <a:p>
            <a:r>
              <a:rPr lang="en-GB" sz="2800" dirty="0">
                <a:latin typeface="Garamond" pitchFamily="18" charset="0"/>
              </a:rPr>
              <a:t>Alveolar macrophages (AM) &amp; nerve/airway associated-macrophages (NAM) present viral peptides to B- and T- lymphocytes</a:t>
            </a:r>
          </a:p>
          <a:p>
            <a:pPr>
              <a:buNone/>
            </a:pPr>
            <a:endParaRPr lang="en-GB" sz="2800" dirty="0">
              <a:latin typeface="Garamond" pitchFamily="18" charset="0"/>
            </a:endParaRPr>
          </a:p>
          <a:p>
            <a:r>
              <a:rPr lang="en-GB" sz="2800" dirty="0">
                <a:latin typeface="Garamond" pitchFamily="18" charset="0"/>
              </a:rPr>
              <a:t>Production/activation of: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Antibody-secreting cells, 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Follicular helper T cells,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CD4</a:t>
            </a:r>
            <a:r>
              <a:rPr lang="en-GB" sz="2800" baseline="30000" dirty="0">
                <a:latin typeface="Garamond" pitchFamily="18" charset="0"/>
              </a:rPr>
              <a:t>+</a:t>
            </a:r>
            <a:r>
              <a:rPr lang="en-GB" sz="2800" dirty="0">
                <a:latin typeface="Garamond" pitchFamily="18" charset="0"/>
              </a:rPr>
              <a:t> and CD8</a:t>
            </a:r>
            <a:r>
              <a:rPr lang="en-GB" sz="2800" baseline="30000" dirty="0">
                <a:latin typeface="Garamond" pitchFamily="18" charset="0"/>
              </a:rPr>
              <a:t>+</a:t>
            </a:r>
            <a:r>
              <a:rPr lang="en-GB" sz="2800" dirty="0">
                <a:latin typeface="Garamond" pitchFamily="18" charset="0"/>
              </a:rPr>
              <a:t> T cells,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dirty="0" err="1">
                <a:latin typeface="Garamond" pitchFamily="18" charset="0"/>
              </a:rPr>
              <a:t>Immunoglobulins</a:t>
            </a:r>
            <a:r>
              <a:rPr lang="en-GB" sz="2800" dirty="0">
                <a:latin typeface="Garamond" pitchFamily="18" charset="0"/>
              </a:rPr>
              <a:t>  </a:t>
            </a:r>
          </a:p>
          <a:p>
            <a:endParaRPr lang="en-GB" sz="16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17CA99-54B6-1B79-7502-FBB6EDF96757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75" y="1143000"/>
            <a:ext cx="8458200" cy="609600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>
                <a:latin typeface="Garamond" pitchFamily="18" charset="0"/>
              </a:rPr>
              <a:t>VIRAL EVASION OF IMMUNE RESPONSES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458200" cy="342900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2800" dirty="0">
                <a:latin typeface="Garamond" pitchFamily="18" charset="0"/>
              </a:rPr>
              <a:t> Early and massive production of multiple proteins that inhibit IFN response</a:t>
            </a:r>
          </a:p>
          <a:p>
            <a:r>
              <a:rPr lang="en-GB" sz="2800" dirty="0">
                <a:latin typeface="Garamond" pitchFamily="18" charset="0"/>
              </a:rPr>
              <a:t>Induction of T cells apoptosis</a:t>
            </a:r>
          </a:p>
          <a:p>
            <a:r>
              <a:rPr lang="en-GB" sz="2800" dirty="0">
                <a:latin typeface="Garamond" pitchFamily="18" charset="0"/>
              </a:rPr>
              <a:t>Induction of lung epithelial/endothelial cell apoptosis and alveolar </a:t>
            </a:r>
            <a:r>
              <a:rPr lang="en-GB" sz="2800" dirty="0" err="1">
                <a:latin typeface="Garamond" pitchFamily="18" charset="0"/>
              </a:rPr>
              <a:t>edema</a:t>
            </a:r>
            <a:r>
              <a:rPr lang="en-GB" sz="2800" dirty="0">
                <a:latin typeface="Garamond" pitchFamily="18" charset="0"/>
              </a:rPr>
              <a:t> resulting in hypoxia</a:t>
            </a:r>
          </a:p>
          <a:p>
            <a:pPr lvl="1">
              <a:buFont typeface="Wingdings" pitchFamily="2" charset="2"/>
              <a:buChar char="Ø"/>
            </a:pPr>
            <a:r>
              <a:rPr lang="en-GB" sz="2800" i="1" dirty="0">
                <a:latin typeface="Garamond" pitchFamily="18" charset="0"/>
              </a:rPr>
              <a:t>This may be one of the ways by which SARS-COV-2 leaks to blood circulation</a:t>
            </a:r>
            <a:r>
              <a:rPr lang="en-GB" sz="2800" dirty="0">
                <a:latin typeface="Garamond" pitchFamily="18" charset="0"/>
              </a:rPr>
              <a:t> </a:t>
            </a:r>
          </a:p>
          <a:p>
            <a:endParaRPr lang="en-GB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56DE8CA-6B98-C2C1-930D-8D4ADF857228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3" name="Picture 2" descr="Fig. 2"/>
          <p:cNvPicPr/>
          <p:nvPr/>
        </p:nvPicPr>
        <p:blipFill>
          <a:blip r:embed="rId2"/>
          <a:srcRect l="1551" r="-1484" b="78978"/>
          <a:stretch>
            <a:fillRect/>
          </a:stretch>
        </p:blipFill>
        <p:spPr bwMode="auto">
          <a:xfrm>
            <a:off x="76200" y="3581400"/>
            <a:ext cx="9144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66747" y="315768"/>
            <a:ext cx="7467600" cy="685800"/>
          </a:xfrm>
          <a:prstGeom prst="rect">
            <a:avLst/>
          </a:prstGeom>
        </p:spPr>
        <p:txBody>
          <a:bodyPr>
            <a:normAutofit fontScale="8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DAYS OF ANTIBODY DETECTION POST ONSET OF COVID</a:t>
            </a:r>
          </a:p>
        </p:txBody>
      </p:sp>
      <p:pic>
        <p:nvPicPr>
          <p:cNvPr id="7" name="Content Placeholder 4" descr="Fig. 1"/>
          <p:cNvPicPr>
            <a:picLocks/>
          </p:cNvPicPr>
          <p:nvPr/>
        </p:nvPicPr>
        <p:blipFill>
          <a:blip r:embed="rId3"/>
          <a:srcRect t="45632" r="48930" b="38178"/>
          <a:stretch>
            <a:fillRect/>
          </a:stretch>
        </p:blipFill>
        <p:spPr bwMode="auto">
          <a:xfrm>
            <a:off x="560763" y="1001568"/>
            <a:ext cx="7848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E0D176-6594-5BEA-458A-04E9E8964DEA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502" y="609600"/>
            <a:ext cx="7192996" cy="76200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OUTCOMES OF COVID-19 STUDIES IN THIS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458200" cy="46482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GB" sz="2800" b="1" dirty="0">
                <a:solidFill>
                  <a:srgbClr val="FF0000"/>
                </a:solidFill>
              </a:rPr>
              <a:t>Study in one Infectious Disease </a:t>
            </a:r>
            <a:r>
              <a:rPr lang="en-GB" sz="2800" b="1" dirty="0" err="1">
                <a:solidFill>
                  <a:srgbClr val="FF0000"/>
                </a:solidFill>
              </a:rPr>
              <a:t>Center</a:t>
            </a:r>
            <a:r>
              <a:rPr lang="en-GB" sz="2800" b="1" dirty="0">
                <a:solidFill>
                  <a:srgbClr val="FF0000"/>
                </a:solidFill>
              </a:rPr>
              <a:t> in Ibadan, Nigeria concluded that </a:t>
            </a:r>
          </a:p>
          <a:p>
            <a:pPr lvl="1" algn="just"/>
            <a:r>
              <a:rPr lang="en-GB" sz="2500" b="1" dirty="0">
                <a:solidFill>
                  <a:srgbClr val="FF0000"/>
                </a:solidFill>
              </a:rPr>
              <a:t>high proportion (84.3%) of the patients spent less than 14 days on admission. </a:t>
            </a:r>
          </a:p>
          <a:p>
            <a:pPr lvl="1" algn="just"/>
            <a:r>
              <a:rPr lang="en-GB" sz="2200" b="1" dirty="0">
                <a:solidFill>
                  <a:srgbClr val="FF0000"/>
                </a:solidFill>
              </a:rPr>
              <a:t>COVID-19 was common among male Nigerians, </a:t>
            </a:r>
          </a:p>
          <a:p>
            <a:pPr lvl="1" algn="just"/>
            <a:r>
              <a:rPr lang="en-GB" sz="2200" b="1" dirty="0">
                <a:solidFill>
                  <a:srgbClr val="FF0000"/>
                </a:solidFill>
              </a:rPr>
              <a:t>In those working in private establishment </a:t>
            </a:r>
          </a:p>
          <a:p>
            <a:pPr lvl="1" algn="just"/>
            <a:r>
              <a:rPr lang="en-GB" sz="2200" b="1" dirty="0">
                <a:solidFill>
                  <a:srgbClr val="FF0000"/>
                </a:solidFill>
              </a:rPr>
              <a:t>and aged 18-35yrs.</a:t>
            </a:r>
          </a:p>
          <a:p>
            <a:pPr lvl="1" algn="just"/>
            <a:endParaRPr lang="en-GB" sz="2200" dirty="0"/>
          </a:p>
          <a:p>
            <a:pPr lvl="1" algn="just">
              <a:buNone/>
            </a:pPr>
            <a:r>
              <a:rPr lang="en-GB" sz="2400" dirty="0"/>
              <a:t>(</a:t>
            </a:r>
            <a:r>
              <a:rPr lang="en-GB" sz="2200" dirty="0"/>
              <a:t>G.O. </a:t>
            </a:r>
            <a:r>
              <a:rPr lang="en-GB" sz="2200" dirty="0" err="1"/>
              <a:t>Arinola</a:t>
            </a:r>
            <a:r>
              <a:rPr lang="en-GB" sz="2200" dirty="0"/>
              <a:t>, O.A. </a:t>
            </a:r>
            <a:r>
              <a:rPr lang="en-GB" sz="2200" dirty="0" err="1"/>
              <a:t>Fashina</a:t>
            </a:r>
            <a:r>
              <a:rPr lang="en-GB" sz="2200" dirty="0"/>
              <a:t>, O.C. </a:t>
            </a:r>
            <a:r>
              <a:rPr lang="en-GB" sz="2200" dirty="0" err="1"/>
              <a:t>Oluyomi</a:t>
            </a:r>
            <a:r>
              <a:rPr lang="en-GB" sz="2200" dirty="0"/>
              <a:t> </a:t>
            </a:r>
            <a:r>
              <a:rPr lang="en-GB" sz="2200" dirty="0" err="1"/>
              <a:t>Ishola</a:t>
            </a:r>
            <a:r>
              <a:rPr lang="en-GB" sz="2200" dirty="0"/>
              <a:t>, O.I. </a:t>
            </a:r>
            <a:r>
              <a:rPr lang="en-GB" sz="2200" dirty="0" err="1"/>
              <a:t>Akinbola</a:t>
            </a:r>
            <a:r>
              <a:rPr lang="en-GB" sz="2200" dirty="0"/>
              <a:t>, S.A. </a:t>
            </a:r>
            <a:r>
              <a:rPr lang="en-GB" sz="2200" dirty="0" err="1"/>
              <a:t>Akinbile</a:t>
            </a:r>
            <a:r>
              <a:rPr lang="en-GB" sz="2200" dirty="0"/>
              <a:t>, A.O. </a:t>
            </a:r>
            <a:r>
              <a:rPr lang="en-GB" sz="2200" dirty="0" err="1"/>
              <a:t>Eegunjobi</a:t>
            </a:r>
            <a:r>
              <a:rPr lang="en-GB" sz="2200" dirty="0"/>
              <a:t>, M.D. Bello, F.V. </a:t>
            </a:r>
            <a:r>
              <a:rPr lang="en-GB" sz="2200" dirty="0" err="1"/>
              <a:t>Edem</a:t>
            </a:r>
            <a:r>
              <a:rPr lang="en-GB" sz="2200" dirty="0"/>
              <a:t>, S.K. </a:t>
            </a:r>
            <a:r>
              <a:rPr lang="en-GB" sz="2200" dirty="0" err="1"/>
              <a:t>Rahamon</a:t>
            </a:r>
            <a:r>
              <a:rPr lang="en-GB" sz="2200" dirty="0"/>
              <a:t>, O.I. </a:t>
            </a:r>
            <a:r>
              <a:rPr lang="en-GB" sz="2200" dirty="0" err="1"/>
              <a:t>Famuyiwa</a:t>
            </a:r>
            <a:r>
              <a:rPr lang="en-GB" sz="2200" dirty="0"/>
              <a:t>, A.J. </a:t>
            </a:r>
            <a:r>
              <a:rPr lang="en-GB" sz="2200" dirty="0" err="1"/>
              <a:t>Olaoti</a:t>
            </a:r>
            <a:r>
              <a:rPr lang="en-GB" sz="2200" dirty="0"/>
              <a:t>, </a:t>
            </a:r>
            <a:r>
              <a:rPr lang="en-GB" sz="2200" dirty="0" err="1"/>
              <a:t>O.A.Olaniyan</a:t>
            </a:r>
            <a:r>
              <a:rPr lang="en-GB" sz="2200" dirty="0"/>
              <a:t>, A.C. </a:t>
            </a:r>
            <a:r>
              <a:rPr lang="en-GB" sz="2200" dirty="0" err="1"/>
              <a:t>Oke</a:t>
            </a:r>
            <a:r>
              <a:rPr lang="en-GB" sz="2200" dirty="0"/>
              <a:t>, A. </a:t>
            </a:r>
            <a:r>
              <a:rPr lang="en-GB" sz="2200" dirty="0" err="1"/>
              <a:t>Fowotade</a:t>
            </a:r>
            <a:r>
              <a:rPr lang="en-GB" sz="2200" dirty="0"/>
              <a:t>, O. </a:t>
            </a:r>
            <a:r>
              <a:rPr lang="en-GB" sz="2200" dirty="0" err="1"/>
              <a:t>Abimbola</a:t>
            </a:r>
            <a:r>
              <a:rPr lang="en-GB" sz="2200" dirty="0"/>
              <a:t>, J.O. Johnson, O.S. </a:t>
            </a:r>
            <a:r>
              <a:rPr lang="en-GB" sz="2200" dirty="0" err="1"/>
              <a:t>Fagbemi</a:t>
            </a:r>
            <a:r>
              <a:rPr lang="en-GB" sz="2200" dirty="0"/>
              <a:t>, </a:t>
            </a:r>
            <a:r>
              <a:rPr lang="en-GB" sz="2200" dirty="0" err="1"/>
              <a:t>Funmi</a:t>
            </a:r>
            <a:r>
              <a:rPr lang="en-GB" sz="2200" dirty="0"/>
              <a:t> Salami, T.O. </a:t>
            </a:r>
            <a:r>
              <a:rPr lang="en-GB" sz="2200" dirty="0" err="1"/>
              <a:t>Alonge</a:t>
            </a:r>
            <a:r>
              <a:rPr lang="en-GB" sz="2200" baseline="30000" dirty="0"/>
              <a:t> </a:t>
            </a:r>
            <a:r>
              <a:rPr lang="en-GB" sz="2200" dirty="0"/>
              <a:t>(2021). Demographic attributes of COVID-19 patients in an infectious disease </a:t>
            </a:r>
            <a:r>
              <a:rPr lang="en-GB" sz="2200" dirty="0" err="1"/>
              <a:t>center</a:t>
            </a:r>
            <a:r>
              <a:rPr lang="en-GB" sz="2200" dirty="0"/>
              <a:t> of Nigeria</a:t>
            </a:r>
            <a:r>
              <a:rPr lang="en-GB" sz="2200" i="1" dirty="0"/>
              <a:t>. Afr. Journal of Clinical and Experimental Microbiology. 22(1): 21-27).</a:t>
            </a:r>
          </a:p>
          <a:p>
            <a:pPr lvl="1" algn="just"/>
            <a:endParaRPr lang="en-GB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90800" y="6248400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839200" cy="6245352"/>
          </a:xfrm>
        </p:spPr>
        <p:txBody>
          <a:bodyPr>
            <a:normAutofit/>
          </a:bodyPr>
          <a:lstStyle/>
          <a:p>
            <a:pPr algn="just"/>
            <a:r>
              <a:rPr lang="en-GB" sz="2400" b="1" dirty="0">
                <a:solidFill>
                  <a:srgbClr val="FF0000"/>
                </a:solidFill>
              </a:rPr>
              <a:t>Factors of respiratory burst which are components of the innate immune system are altered in COVID-19 patients and could be involved in the immune-</a:t>
            </a:r>
            <a:r>
              <a:rPr lang="en-GB" sz="2400" b="1" dirty="0" err="1">
                <a:solidFill>
                  <a:srgbClr val="FF0000"/>
                </a:solidFill>
              </a:rPr>
              <a:t>pathogenecity</a:t>
            </a:r>
            <a:r>
              <a:rPr lang="en-GB" sz="2400" b="1" dirty="0">
                <a:solidFill>
                  <a:srgbClr val="FF0000"/>
                </a:solidFill>
              </a:rPr>
              <a:t> of SARS-CoV-2</a:t>
            </a:r>
          </a:p>
          <a:p>
            <a:pPr algn="just"/>
            <a:endParaRPr lang="en-GB" sz="2400" b="1" dirty="0">
              <a:solidFill>
                <a:srgbClr val="FF0000"/>
              </a:solidFill>
            </a:endParaRPr>
          </a:p>
          <a:p>
            <a:pPr algn="just"/>
            <a:r>
              <a:rPr lang="en-GB" sz="2400" b="1" dirty="0">
                <a:solidFill>
                  <a:srgbClr val="FF0000"/>
                </a:solidFill>
              </a:rPr>
              <a:t>MPO coupled with NO may explain differential severities of COVID-19 among genders and age groups. </a:t>
            </a:r>
          </a:p>
          <a:p>
            <a:pPr marL="0" indent="0" algn="just">
              <a:buNone/>
            </a:pPr>
            <a:endParaRPr lang="en-GB" sz="1800" dirty="0"/>
          </a:p>
          <a:p>
            <a:pPr algn="just"/>
            <a:r>
              <a:rPr lang="en-GB" dirty="0"/>
              <a:t>(</a:t>
            </a:r>
            <a:r>
              <a:rPr lang="en-MY" dirty="0" err="1"/>
              <a:t>Ganiyu</a:t>
            </a:r>
            <a:r>
              <a:rPr lang="en-MY" dirty="0"/>
              <a:t> </a:t>
            </a:r>
            <a:r>
              <a:rPr lang="en-MY" dirty="0" err="1"/>
              <a:t>Olatunbosun</a:t>
            </a:r>
            <a:r>
              <a:rPr lang="en-MY" dirty="0"/>
              <a:t> </a:t>
            </a:r>
            <a:r>
              <a:rPr lang="en-MY" dirty="0" err="1"/>
              <a:t>Arinola</a:t>
            </a:r>
            <a:r>
              <a:rPr lang="en-MY" b="1" dirty="0"/>
              <a:t>,</a:t>
            </a:r>
            <a:r>
              <a:rPr lang="en-MY" dirty="0"/>
              <a:t> </a:t>
            </a:r>
            <a:r>
              <a:rPr lang="en-MY" dirty="0" err="1"/>
              <a:t>Fabian</a:t>
            </a:r>
            <a:r>
              <a:rPr lang="en-MY" dirty="0"/>
              <a:t> Victory </a:t>
            </a:r>
            <a:r>
              <a:rPr lang="en-MY" dirty="0" err="1"/>
              <a:t>Edem</a:t>
            </a:r>
            <a:r>
              <a:rPr lang="en-MY" dirty="0"/>
              <a:t>, </a:t>
            </a:r>
            <a:r>
              <a:rPr lang="en-MY" dirty="0" err="1"/>
              <a:t>Temitope</a:t>
            </a:r>
            <a:r>
              <a:rPr lang="en-MY" dirty="0"/>
              <a:t> </a:t>
            </a:r>
            <a:r>
              <a:rPr lang="en-MY" dirty="0" err="1"/>
              <a:t>Oluwagbenga</a:t>
            </a:r>
            <a:r>
              <a:rPr lang="en-MY" dirty="0"/>
              <a:t> </a:t>
            </a:r>
            <a:r>
              <a:rPr lang="en-MY" dirty="0" err="1"/>
              <a:t>Alonge</a:t>
            </a:r>
            <a:r>
              <a:rPr lang="en-MY" dirty="0"/>
              <a:t>. (2021). Respiratory Burst Functions in COVID-19 Nigerian Patients.</a:t>
            </a:r>
            <a:r>
              <a:rPr lang="en-MY" i="1" dirty="0"/>
              <a:t> </a:t>
            </a:r>
            <a:r>
              <a:rPr lang="en-US" i="1" dirty="0"/>
              <a:t>Journal of Basic and Applied Research in Biomedicine</a:t>
            </a:r>
            <a:r>
              <a:rPr lang="en-US" dirty="0"/>
              <a:t>. In Press)</a:t>
            </a:r>
            <a:endParaRPr lang="en-GB" dirty="0"/>
          </a:p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4E4537-D7CF-C1E0-2FE6-048CEDFA3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502" y="609600"/>
            <a:ext cx="7192996" cy="76200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OUTCOMES OF COVID-19 STUDIES IN THIS ENVIRONMENT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EC01077-74B3-ED4B-82A3-E38A2CE708BF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400"/>
            <a:ext cx="8534400" cy="4416552"/>
          </a:xfrm>
        </p:spPr>
        <p:txBody>
          <a:bodyPr>
            <a:normAutofit/>
          </a:bodyPr>
          <a:lstStyle/>
          <a:p>
            <a:pPr algn="just"/>
            <a:r>
              <a:rPr lang="en-GB" sz="2800" b="1" dirty="0">
                <a:solidFill>
                  <a:srgbClr val="FF0000"/>
                </a:solidFill>
              </a:rPr>
              <a:t>Plasma </a:t>
            </a:r>
            <a:r>
              <a:rPr lang="en-GB" sz="2800" b="1" dirty="0" err="1">
                <a:solidFill>
                  <a:srgbClr val="FF0000"/>
                </a:solidFill>
              </a:rPr>
              <a:t>hs</a:t>
            </a:r>
            <a:r>
              <a:rPr lang="en-GB" sz="2800" b="1" dirty="0">
                <a:solidFill>
                  <a:srgbClr val="FF0000"/>
                </a:solidFill>
              </a:rPr>
              <a:t>-CRP level might be a useful prognostic marker of COVID-19. </a:t>
            </a:r>
          </a:p>
          <a:p>
            <a:pPr algn="just"/>
            <a:endParaRPr lang="en-GB" sz="2800" b="1" dirty="0">
              <a:solidFill>
                <a:srgbClr val="FF0000"/>
              </a:solidFill>
            </a:endParaRPr>
          </a:p>
          <a:p>
            <a:pPr algn="just"/>
            <a:r>
              <a:rPr lang="en-GB" sz="2800" b="1" dirty="0">
                <a:solidFill>
                  <a:srgbClr val="FF0000"/>
                </a:solidFill>
              </a:rPr>
              <a:t>Also COVID-19 in Infectious Disease Centre exhibited low-grade inflammation. </a:t>
            </a:r>
          </a:p>
          <a:p>
            <a:pPr algn="just"/>
            <a:endParaRPr lang="en-GB" sz="1600" b="1" dirty="0"/>
          </a:p>
          <a:p>
            <a:pPr algn="just"/>
            <a:endParaRPr lang="en-GB" b="1" dirty="0"/>
          </a:p>
          <a:p>
            <a:pPr algn="just"/>
            <a:r>
              <a:rPr lang="en-GB" dirty="0"/>
              <a:t>(</a:t>
            </a:r>
            <a:r>
              <a:rPr lang="en-GB" dirty="0" err="1"/>
              <a:t>Arinola</a:t>
            </a:r>
            <a:r>
              <a:rPr lang="en-GB" dirty="0"/>
              <a:t> O.G, VF. </a:t>
            </a:r>
            <a:r>
              <a:rPr lang="en-GB" dirty="0" err="1"/>
              <a:t>Edem</a:t>
            </a:r>
            <a:r>
              <a:rPr lang="en-GB" dirty="0"/>
              <a:t> and </a:t>
            </a:r>
            <a:r>
              <a:rPr lang="en-GB" dirty="0" err="1"/>
              <a:t>Alonge</a:t>
            </a:r>
            <a:r>
              <a:rPr lang="en-GB" dirty="0"/>
              <a:t> T.O. (2020). Levels of Plasma C-Reactive Protein, Albumin and Pre-Albumin in COVID-19 Nigerian Patients. </a:t>
            </a:r>
            <a:r>
              <a:rPr lang="en-GB" i="1" dirty="0"/>
              <a:t>Annals of Medical Research. </a:t>
            </a:r>
            <a:r>
              <a:rPr lang="en-GB" dirty="0"/>
              <a:t>In Press).</a:t>
            </a:r>
          </a:p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FF5925-9715-B020-6F97-E56177CA6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502" y="609600"/>
            <a:ext cx="7192996" cy="76200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OUTCOMES OF COVID-19 STUDIES IN THIS ENVIRONMENT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51779CD-280E-40D7-96F3-6D39ABFF534A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610600" cy="4264152"/>
          </a:xfrm>
        </p:spPr>
        <p:txBody>
          <a:bodyPr/>
          <a:lstStyle/>
          <a:p>
            <a:pPr algn="just"/>
            <a:r>
              <a:rPr lang="en-US" b="1" dirty="0">
                <a:solidFill>
                  <a:srgbClr val="FF0000"/>
                </a:solidFill>
              </a:rPr>
              <a:t>The level of </a:t>
            </a:r>
            <a:r>
              <a:rPr lang="en-US" b="1" dirty="0" err="1">
                <a:solidFill>
                  <a:srgbClr val="FF0000"/>
                </a:solidFill>
              </a:rPr>
              <a:t>CovIgG</a:t>
            </a:r>
            <a:r>
              <a:rPr lang="en-US" b="1" dirty="0">
                <a:solidFill>
                  <a:srgbClr val="FF0000"/>
                </a:solidFill>
              </a:rPr>
              <a:t> was significantly higher in COVID-19 patients at discharge compared with the level at admission while the level of </a:t>
            </a:r>
            <a:r>
              <a:rPr lang="en-US" b="1" dirty="0" err="1">
                <a:solidFill>
                  <a:srgbClr val="FF0000"/>
                </a:solidFill>
              </a:rPr>
              <a:t>CovIgM</a:t>
            </a:r>
            <a:r>
              <a:rPr lang="en-US" b="1" dirty="0">
                <a:solidFill>
                  <a:srgbClr val="FF0000"/>
                </a:solidFill>
              </a:rPr>
              <a:t> was insignificantly reduced in COVID-19 patients at discharge compared with the level at admission.</a:t>
            </a:r>
          </a:p>
          <a:p>
            <a:pPr algn="just"/>
            <a:endParaRPr lang="en-GB" b="1" dirty="0">
              <a:solidFill>
                <a:srgbClr val="FF0000"/>
              </a:solidFill>
            </a:endParaRP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The data from this study indicates increased anti-SARS-COV-2 IgG Spike antibody in symptomatic COVID-19 at discharge, thus providing basis for antibody-based therapies to treat COVID-19 patients. </a:t>
            </a:r>
          </a:p>
          <a:p>
            <a:pPr lvl="1" algn="just"/>
            <a:endParaRPr lang="en-US" b="1" dirty="0"/>
          </a:p>
          <a:p>
            <a:pPr lvl="1" algn="just"/>
            <a:r>
              <a:rPr lang="en-US" sz="2000" dirty="0"/>
              <a:t>(</a:t>
            </a:r>
            <a:r>
              <a:rPr lang="en-US" sz="2000" dirty="0" err="1"/>
              <a:t>Ganiyu</a:t>
            </a:r>
            <a:r>
              <a:rPr lang="en-US" sz="2000" dirty="0"/>
              <a:t> </a:t>
            </a:r>
            <a:r>
              <a:rPr lang="en-US" sz="2000" dirty="0" err="1"/>
              <a:t>Olatunbosun</a:t>
            </a:r>
            <a:r>
              <a:rPr lang="en-US" sz="2000" dirty="0"/>
              <a:t> </a:t>
            </a:r>
            <a:r>
              <a:rPr lang="en-US" sz="2000" dirty="0" err="1"/>
              <a:t>Arinola</a:t>
            </a:r>
            <a:r>
              <a:rPr lang="en-US" sz="2000" dirty="0"/>
              <a:t> (2021).</a:t>
            </a:r>
            <a:r>
              <a:rPr lang="en-US" sz="2000" b="1" dirty="0"/>
              <a:t> </a:t>
            </a:r>
            <a:r>
              <a:rPr lang="en-US" sz="2000" dirty="0"/>
              <a:t>Serum Levels of Anti-Corona Virus Specific-</a:t>
            </a:r>
            <a:r>
              <a:rPr lang="en-US" sz="2000" dirty="0" err="1"/>
              <a:t>IgG</a:t>
            </a:r>
            <a:r>
              <a:rPr lang="en-US" sz="2000" dirty="0"/>
              <a:t> and -</a:t>
            </a:r>
            <a:r>
              <a:rPr lang="en-US" sz="2000" dirty="0" err="1"/>
              <a:t>IgM</a:t>
            </a:r>
            <a:r>
              <a:rPr lang="en-US" sz="2000" dirty="0"/>
              <a:t> Antibodies in COVID-19 Patients At Admission and At Discharge. </a:t>
            </a:r>
            <a:r>
              <a:rPr lang="en-US" sz="2000" i="1" dirty="0"/>
              <a:t>European Journal of Clinical and Experimental Medicine. </a:t>
            </a:r>
            <a:r>
              <a:rPr lang="en-US" sz="2000" dirty="0"/>
              <a:t>19(1): 5-9).</a:t>
            </a:r>
            <a:endParaRPr lang="en-GB" sz="20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9F2C88-DD4B-704D-38B5-FFA0C188C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502" y="609600"/>
            <a:ext cx="7192996" cy="76200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OUTCOMES OF COVID-19 STUDIES IN THIS ENVIRONMENT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8C0F7C-87D3-6CDC-AED0-9096CAF8534D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534400" cy="4800599"/>
          </a:xfrm>
        </p:spPr>
        <p:txBody>
          <a:bodyPr>
            <a:norm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</a:rPr>
              <a:t>Cassette system lateral flow immunoassay has limited use for screening anti-SARS 2 -</a:t>
            </a:r>
            <a:r>
              <a:rPr lang="en-US" b="1" dirty="0" err="1">
                <a:solidFill>
                  <a:srgbClr val="FF0000"/>
                </a:solidFill>
              </a:rPr>
              <a:t>IgG</a:t>
            </a:r>
            <a:r>
              <a:rPr lang="en-US" b="1" dirty="0">
                <a:solidFill>
                  <a:srgbClr val="FF0000"/>
                </a:solidFill>
              </a:rPr>
              <a:t> and -</a:t>
            </a:r>
            <a:r>
              <a:rPr lang="en-US" b="1" dirty="0" err="1">
                <a:solidFill>
                  <a:srgbClr val="FF0000"/>
                </a:solidFill>
              </a:rPr>
              <a:t>IgM</a:t>
            </a:r>
            <a:r>
              <a:rPr lang="en-US" b="1" dirty="0">
                <a:solidFill>
                  <a:srgbClr val="FF0000"/>
                </a:solidFill>
              </a:rPr>
              <a:t> antibodies in COVID-19 patients </a:t>
            </a:r>
          </a:p>
          <a:p>
            <a:pPr algn="just"/>
            <a:endParaRPr lang="en-US" b="1" dirty="0">
              <a:solidFill>
                <a:srgbClr val="FF0000"/>
              </a:solidFill>
            </a:endParaRP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and that these antibodies are more prevalent in COVID-19 patients at discharge than those newly diagnosed, </a:t>
            </a:r>
          </a:p>
          <a:p>
            <a:pPr algn="just"/>
            <a:endParaRPr lang="en-US" b="1" dirty="0">
              <a:solidFill>
                <a:srgbClr val="FF0000"/>
              </a:solidFill>
            </a:endParaRP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thus not all plasma from COVID-19 patients should be consider for plasma therapy. </a:t>
            </a:r>
          </a:p>
          <a:p>
            <a:pPr lvl="1" algn="just"/>
            <a:endParaRPr lang="en-US" dirty="0"/>
          </a:p>
          <a:p>
            <a:pPr lvl="1" algn="just"/>
            <a:r>
              <a:rPr lang="en-US" sz="2000" dirty="0"/>
              <a:t>(</a:t>
            </a:r>
            <a:r>
              <a:rPr lang="en-US" sz="2000" dirty="0" err="1"/>
              <a:t>Ganiyu</a:t>
            </a:r>
            <a:r>
              <a:rPr lang="en-US" sz="2000" dirty="0"/>
              <a:t> O. </a:t>
            </a:r>
            <a:r>
              <a:rPr lang="en-US" sz="2000" dirty="0" err="1"/>
              <a:t>Arinola</a:t>
            </a:r>
            <a:r>
              <a:rPr lang="en-US" sz="2000" dirty="0"/>
              <a:t>, </a:t>
            </a:r>
            <a:r>
              <a:rPr lang="en-US" sz="2000" dirty="0" err="1"/>
              <a:t>AbdulFattah</a:t>
            </a:r>
            <a:r>
              <a:rPr lang="en-US" sz="2000" dirty="0"/>
              <a:t> A. </a:t>
            </a:r>
            <a:r>
              <a:rPr lang="en-US" sz="2000" dirty="0" err="1"/>
              <a:t>Onifade</a:t>
            </a:r>
            <a:r>
              <a:rPr lang="en-US" sz="2000" dirty="0"/>
              <a:t>, Fabian V. </a:t>
            </a:r>
            <a:r>
              <a:rPr lang="en-US" sz="2000" dirty="0" err="1"/>
              <a:t>Edem</a:t>
            </a:r>
            <a:r>
              <a:rPr lang="en-US" sz="2000" dirty="0"/>
              <a:t> and </a:t>
            </a:r>
            <a:r>
              <a:rPr lang="en-US" sz="2000" dirty="0" err="1"/>
              <a:t>Surajudeen</a:t>
            </a:r>
            <a:r>
              <a:rPr lang="en-US" sz="2000" dirty="0"/>
              <a:t> A. </a:t>
            </a:r>
            <a:r>
              <a:rPr lang="en-US" sz="2000" dirty="0" err="1"/>
              <a:t>Yaqub</a:t>
            </a:r>
            <a:r>
              <a:rPr lang="en-US" sz="2000" dirty="0"/>
              <a:t> (2021). Detection of anti SARS-COV 2 specific -</a:t>
            </a:r>
            <a:r>
              <a:rPr lang="en-US" sz="2000" dirty="0" err="1"/>
              <a:t>IgG</a:t>
            </a:r>
            <a:r>
              <a:rPr lang="en-US" sz="2000" dirty="0"/>
              <a:t> and -</a:t>
            </a:r>
            <a:r>
              <a:rPr lang="en-US" sz="2000" dirty="0" err="1"/>
              <a:t>IgM</a:t>
            </a:r>
            <a:r>
              <a:rPr lang="en-US" sz="2000" dirty="0"/>
              <a:t> antibodies in COVID-19 patients using rapid screening </a:t>
            </a:r>
            <a:r>
              <a:rPr lang="en-US" sz="2000" dirty="0" err="1"/>
              <a:t>immunochromatographic</a:t>
            </a:r>
            <a:r>
              <a:rPr lang="en-US" sz="2000" dirty="0"/>
              <a:t> cassettes. </a:t>
            </a:r>
            <a:r>
              <a:rPr lang="en-US" sz="2000" i="1" dirty="0"/>
              <a:t>Annals of Epidemiology and Public Health. </a:t>
            </a:r>
            <a:r>
              <a:rPr lang="en-US" sz="2000" dirty="0"/>
              <a:t>4(1): 1059).</a:t>
            </a:r>
            <a:endParaRPr lang="en-GB" sz="20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A3607-9EC6-EE28-0DB7-FBDC52463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502" y="609600"/>
            <a:ext cx="7192996" cy="76200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OUTCOMES OF COVID-19 STUDIES IN THIS ENVIRONMENT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4742C88-FDDB-FAD0-2D28-33A4684B5BD4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05000"/>
            <a:ext cx="8763000" cy="4800600"/>
          </a:xfrm>
        </p:spPr>
        <p:txBody>
          <a:bodyPr>
            <a:normAutofit/>
          </a:bodyPr>
          <a:lstStyle/>
          <a:p>
            <a:pPr algn="just"/>
            <a:r>
              <a:rPr lang="en-GB" b="1" dirty="0">
                <a:solidFill>
                  <a:srgbClr val="FF0000"/>
                </a:solidFill>
              </a:rPr>
              <a:t>The proportion of participants with anti-SARS-CoV-2 IgM antibody identified using ELISA was significantly higher compared with RDT. </a:t>
            </a:r>
          </a:p>
          <a:p>
            <a:pPr algn="just"/>
            <a:r>
              <a:rPr lang="en-GB" b="1" dirty="0">
                <a:solidFill>
                  <a:srgbClr val="FF0000"/>
                </a:solidFill>
              </a:rPr>
              <a:t>In contrast, the proportion of participants with positive anti-SARS-COV-2 IgG antibody identified using RDT was significantly higher compared with ELISA. </a:t>
            </a:r>
          </a:p>
          <a:p>
            <a:pPr algn="just"/>
            <a:r>
              <a:rPr lang="en-GB" b="1" dirty="0">
                <a:solidFill>
                  <a:srgbClr val="FF0000"/>
                </a:solidFill>
              </a:rPr>
              <a:t>ELISA has a better sensitivity for detecting anti-SARS-CoV-2 Spike-protein specific antibodies than the RDT. However, combination of RDT and ELISA for the detection of anti-SARS-COV-2 antibodies might be useful for population COVID-19 screening.</a:t>
            </a:r>
          </a:p>
          <a:p>
            <a:pPr algn="just"/>
            <a:endParaRPr lang="en-GB" b="1" dirty="0">
              <a:solidFill>
                <a:srgbClr val="FF0000"/>
              </a:solidFill>
            </a:endParaRPr>
          </a:p>
          <a:p>
            <a:pPr lvl="1" algn="just"/>
            <a:r>
              <a:rPr lang="en-GB" sz="2000" dirty="0"/>
              <a:t>(</a:t>
            </a:r>
            <a:r>
              <a:rPr lang="en-GB" sz="2000" dirty="0" err="1"/>
              <a:t>Arinola</a:t>
            </a:r>
            <a:r>
              <a:rPr lang="en-GB" sz="2000" dirty="0"/>
              <a:t> O.G, </a:t>
            </a:r>
            <a:r>
              <a:rPr lang="en-GB" sz="2000" dirty="0" err="1"/>
              <a:t>Edem</a:t>
            </a:r>
            <a:r>
              <a:rPr lang="en-GB" sz="2000" dirty="0"/>
              <a:t> V.F, </a:t>
            </a:r>
            <a:r>
              <a:rPr lang="en-GB" sz="2000" dirty="0" err="1"/>
              <a:t>Rahamon</a:t>
            </a:r>
            <a:r>
              <a:rPr lang="en-GB" sz="2000" dirty="0"/>
              <a:t> S.K, </a:t>
            </a:r>
            <a:r>
              <a:rPr lang="en-GB" sz="2000" dirty="0" err="1"/>
              <a:t>Yaqub</a:t>
            </a:r>
            <a:r>
              <a:rPr lang="en-GB" sz="2000" dirty="0"/>
              <a:t> S.A, </a:t>
            </a:r>
            <a:r>
              <a:rPr lang="en-GB" sz="2000" dirty="0" err="1"/>
              <a:t>Fashina</a:t>
            </a:r>
            <a:r>
              <a:rPr lang="en-GB" sz="2000" dirty="0"/>
              <a:t> A.O and </a:t>
            </a:r>
            <a:r>
              <a:rPr lang="en-GB" sz="2000" dirty="0" err="1"/>
              <a:t>Alonge</a:t>
            </a:r>
            <a:r>
              <a:rPr lang="en-GB" sz="2000" dirty="0"/>
              <a:t> T.O. (2020). SARS-CoV-2 Infection Screening Using Two Serological Testing Methods. </a:t>
            </a:r>
            <a:r>
              <a:rPr lang="en-GB" sz="2000" i="1" dirty="0"/>
              <a:t>Nigerian. J. Physiol. Sci. </a:t>
            </a:r>
            <a:r>
              <a:rPr lang="en-GB" sz="2000" dirty="0"/>
              <a:t>35 (December 2020): 117 – 121). </a:t>
            </a:r>
          </a:p>
          <a:p>
            <a:pPr algn="just">
              <a:buNone/>
            </a:pPr>
            <a:r>
              <a:rPr lang="en-GB" b="1" dirty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1ED409-5C53-1C81-70AB-AE5FB87F1E9D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FE911D-8214-E1E2-06A3-11FD336A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502" y="609600"/>
            <a:ext cx="7192996" cy="76200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OUTCOMES OF COVID-19 STUDIES IN THIS ENVIRONMENT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41489"/>
            <a:ext cx="86106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ACQUISITION OF COVID-19 IMMUNITY</a:t>
            </a:r>
            <a:r>
              <a:rPr lang="en-GB" dirty="0">
                <a:latin typeface="Garamond" pitchFamily="18" charset="0"/>
              </a:rPr>
              <a:t> </a:t>
            </a:r>
            <a:br>
              <a:rPr lang="en-GB" dirty="0">
                <a:latin typeface="Garamond" pitchFamily="18" charset="0"/>
              </a:rPr>
            </a:br>
            <a:endParaRPr lang="en-GB" i="1" dirty="0"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414010"/>
            <a:ext cx="8382000" cy="2590800"/>
          </a:xfrm>
        </p:spPr>
        <p:txBody>
          <a:bodyPr>
            <a:no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b.     Vaccination</a:t>
            </a:r>
          </a:p>
          <a:p>
            <a:pPr algn="ctr"/>
            <a:r>
              <a:rPr lang="en-GB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	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3F51171-1639-C511-2C79-471513B8E120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467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Garamond" pitchFamily="18" charset="0"/>
              </a:rPr>
              <a:t>COVID-19 VACCINATION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534400" cy="5105400"/>
          </a:xfrm>
        </p:spPr>
        <p:txBody>
          <a:bodyPr>
            <a:normAutofit fontScale="47500" lnSpcReduction="20000"/>
          </a:bodyPr>
          <a:lstStyle/>
          <a:p>
            <a:r>
              <a:rPr lang="en-GB" sz="4400" dirty="0">
                <a:latin typeface="Garamond" pitchFamily="18" charset="0"/>
              </a:rPr>
              <a:t>Vaccine design is fuelled by proper understanding of host immune responses to a particular pathogen</a:t>
            </a:r>
          </a:p>
          <a:p>
            <a:pPr>
              <a:buNone/>
            </a:pPr>
            <a:endParaRPr lang="en-GB" sz="3400" dirty="0">
              <a:latin typeface="Garamond" pitchFamily="18" charset="0"/>
            </a:endParaRPr>
          </a:p>
          <a:p>
            <a:r>
              <a:rPr lang="en-GB" sz="4400" dirty="0">
                <a:latin typeface="Garamond" pitchFamily="18" charset="0"/>
              </a:rPr>
              <a:t>Main aim of vaccines-</a:t>
            </a:r>
          </a:p>
          <a:p>
            <a:pPr lvl="1">
              <a:buFont typeface="Wingdings" pitchFamily="2" charset="2"/>
              <a:buChar char="Ø"/>
            </a:pPr>
            <a:r>
              <a:rPr lang="en-GB" sz="4400" dirty="0">
                <a:latin typeface="Garamond" pitchFamily="18" charset="0"/>
              </a:rPr>
              <a:t>Stimulate immune responses so that the body can develop memory B and T cells against actual infection</a:t>
            </a:r>
          </a:p>
          <a:p>
            <a:pPr lvl="1" algn="just">
              <a:buNone/>
            </a:pPr>
            <a:endParaRPr lang="en-GB" sz="3400" dirty="0">
              <a:latin typeface="Garamond" pitchFamily="18" charset="0"/>
            </a:endParaRPr>
          </a:p>
          <a:p>
            <a:pPr lvl="1" algn="just">
              <a:buNone/>
            </a:pPr>
            <a:r>
              <a:rPr lang="en-GB" sz="3800" b="1" dirty="0">
                <a:solidFill>
                  <a:srgbClr val="FF0000"/>
                </a:solidFill>
              </a:rPr>
              <a:t>Generally, good vaccines must: </a:t>
            </a:r>
          </a:p>
          <a:p>
            <a:pPr lvl="2" algn="just">
              <a:buFont typeface="Wingdings" pitchFamily="2" charset="2"/>
              <a:buChar char="Ø"/>
            </a:pPr>
            <a:r>
              <a:rPr lang="en-GB" sz="3800" b="1" dirty="0">
                <a:solidFill>
                  <a:srgbClr val="FF0000"/>
                </a:solidFill>
              </a:rPr>
              <a:t>be safe to administer, </a:t>
            </a:r>
          </a:p>
          <a:p>
            <a:pPr lvl="2" algn="just">
              <a:buFont typeface="Wingdings" pitchFamily="2" charset="2"/>
              <a:buChar char="Ø"/>
            </a:pPr>
            <a:r>
              <a:rPr lang="en-GB" sz="3800" b="1" dirty="0">
                <a:solidFill>
                  <a:srgbClr val="FF0000"/>
                </a:solidFill>
              </a:rPr>
              <a:t>produce the appropriate type of immunity (antibody and/or cell-mediated) for the disease in question, </a:t>
            </a:r>
          </a:p>
          <a:p>
            <a:pPr lvl="2" algn="just">
              <a:buFont typeface="Wingdings" pitchFamily="2" charset="2"/>
              <a:buChar char="Ø"/>
            </a:pPr>
            <a:r>
              <a:rPr lang="en-GB" sz="3800" b="1" dirty="0">
                <a:solidFill>
                  <a:srgbClr val="FF0000"/>
                </a:solidFill>
              </a:rPr>
              <a:t>be inexpensive for the target population</a:t>
            </a:r>
          </a:p>
          <a:p>
            <a:pPr lvl="2" algn="just">
              <a:buFont typeface="Wingdings" pitchFamily="2" charset="2"/>
              <a:buChar char="Ø"/>
            </a:pPr>
            <a:r>
              <a:rPr lang="en-GB" sz="3800" b="1" dirty="0">
                <a:solidFill>
                  <a:srgbClr val="FF0000"/>
                </a:solidFill>
              </a:rPr>
              <a:t>take into account geographical, gender and age differences</a:t>
            </a:r>
            <a:r>
              <a:rPr lang="en-GB" sz="3800" dirty="0"/>
              <a:t>. </a:t>
            </a:r>
          </a:p>
          <a:p>
            <a:pPr lvl="1">
              <a:buNone/>
            </a:pPr>
            <a:endParaRPr lang="en-GB" sz="3400" dirty="0">
              <a:latin typeface="Garamond" pitchFamily="18" charset="0"/>
            </a:endParaRPr>
          </a:p>
          <a:p>
            <a:r>
              <a:rPr lang="en-GB" sz="4500" dirty="0">
                <a:latin typeface="Garamond" pitchFamily="18" charset="0"/>
              </a:rPr>
              <a:t>Although there are some overlap, each COVID-19 vaccine has distinct advantages and disadvantages</a:t>
            </a:r>
          </a:p>
          <a:p>
            <a:r>
              <a:rPr lang="en-GB" sz="4500" b="1" dirty="0">
                <a:latin typeface="Garamond" pitchFamily="18" charset="0"/>
              </a:rPr>
              <a:t>Types of COVID-19 Vaccines: </a:t>
            </a:r>
            <a:r>
              <a:rPr lang="en-GB" sz="4500" dirty="0">
                <a:latin typeface="Garamond" pitchFamily="18" charset="0"/>
              </a:rPr>
              <a:t>Active and Passive.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4600C60-4C0C-E491-99FF-C1C419D3373E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10600" cy="64008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GB" sz="3200" b="1" u="sng" dirty="0"/>
              <a:t>Types of Covid-19 Vaccines: Active and Passive</a:t>
            </a:r>
          </a:p>
          <a:p>
            <a:pPr algn="ctr">
              <a:buNone/>
            </a:pPr>
            <a:endParaRPr lang="en-GB" sz="2800" dirty="0"/>
          </a:p>
          <a:p>
            <a:pPr algn="ctr">
              <a:buNone/>
            </a:pPr>
            <a:r>
              <a:rPr lang="en-GB" sz="2800" dirty="0"/>
              <a:t>1. Active Immunity (Vaccination)</a:t>
            </a:r>
          </a:p>
          <a:p>
            <a:r>
              <a:rPr lang="en-GB" sz="2800" dirty="0"/>
              <a:t> DNA Vaccine (Inovio) </a:t>
            </a:r>
          </a:p>
          <a:p>
            <a:r>
              <a:rPr lang="en-GB" sz="2800" dirty="0"/>
              <a:t> RNA Vaccine (Moderna, Pfizer)  </a:t>
            </a:r>
          </a:p>
          <a:p>
            <a:r>
              <a:rPr lang="en-GB" sz="2800" dirty="0"/>
              <a:t> Viral Vector (Oxford/AstraZeneca, CanSino Biologics, Janssen</a:t>
            </a:r>
          </a:p>
          <a:p>
            <a:r>
              <a:rPr lang="en-GB" sz="2800" dirty="0"/>
              <a:t> Viral Subunit (Novavax, </a:t>
            </a:r>
            <a:r>
              <a:rPr lang="en-GB" sz="2800" dirty="0" err="1"/>
              <a:t>AdaptVac</a:t>
            </a:r>
            <a:r>
              <a:rPr lang="en-GB" sz="2800" dirty="0"/>
              <a:t>, Clover)</a:t>
            </a:r>
          </a:p>
          <a:p>
            <a:r>
              <a:rPr lang="en-GB" sz="2800" dirty="0"/>
              <a:t> Live Attenuated (</a:t>
            </a:r>
            <a:r>
              <a:rPr lang="en-GB" sz="2800" dirty="0" err="1"/>
              <a:t>Codagenix</a:t>
            </a:r>
            <a:r>
              <a:rPr lang="en-GB" sz="2800" dirty="0"/>
              <a:t>, Indian </a:t>
            </a:r>
            <a:r>
              <a:rPr lang="en-GB" sz="2800" dirty="0" err="1"/>
              <a:t>Immunologicals</a:t>
            </a:r>
            <a:r>
              <a:rPr lang="en-GB" sz="2800" dirty="0"/>
              <a:t> Ltd.)                               </a:t>
            </a:r>
          </a:p>
          <a:p>
            <a:r>
              <a:rPr lang="en-GB" sz="2800" dirty="0"/>
              <a:t> Inactivated Virus  (</a:t>
            </a:r>
            <a:r>
              <a:rPr lang="en-GB" sz="2800" dirty="0" err="1"/>
              <a:t>SinoVac</a:t>
            </a:r>
            <a:r>
              <a:rPr lang="en-GB" sz="2800" dirty="0"/>
              <a:t>, </a:t>
            </a:r>
            <a:r>
              <a:rPr lang="en-GB" sz="2800" dirty="0" err="1"/>
              <a:t>SinoParm</a:t>
            </a:r>
            <a:r>
              <a:rPr lang="en-GB" sz="2800" dirty="0"/>
              <a:t>) </a:t>
            </a:r>
          </a:p>
          <a:p>
            <a:r>
              <a:rPr lang="en-GB" sz="2800" dirty="0"/>
              <a:t> VPL (Virus Like Particles )</a:t>
            </a:r>
          </a:p>
          <a:p>
            <a:r>
              <a:rPr lang="en-GB" sz="2800" dirty="0"/>
              <a:t> Split Virus Vaccines   (e.g. Flu Vaccines) </a:t>
            </a:r>
          </a:p>
          <a:p>
            <a:r>
              <a:rPr lang="en-GB" sz="2800" dirty="0"/>
              <a:t> RNP (</a:t>
            </a:r>
            <a:r>
              <a:rPr lang="en-GB" sz="2800" dirty="0" err="1"/>
              <a:t>Ribonucleoprotein</a:t>
            </a:r>
            <a:r>
              <a:rPr lang="en-GB" sz="2800" dirty="0"/>
              <a:t>) Vaccine. </a:t>
            </a:r>
          </a:p>
          <a:p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1082A4-155A-C57E-B556-0E43823F66EA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695" y="912969"/>
            <a:ext cx="7467600" cy="715962"/>
          </a:xfrm>
        </p:spPr>
        <p:txBody>
          <a:bodyPr>
            <a:normAutofit/>
          </a:bodyPr>
          <a:lstStyle/>
          <a:p>
            <a:r>
              <a:rPr lang="en-GB" sz="2800" b="1" dirty="0"/>
              <a:t>2. Passive Immunity (Antibody Administration)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516"/>
            <a:ext cx="8229600" cy="4557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/>
              <a:t>                               </a:t>
            </a:r>
          </a:p>
          <a:p>
            <a:r>
              <a:rPr lang="en-GB" sz="3200" dirty="0"/>
              <a:t> Antibodies </a:t>
            </a:r>
          </a:p>
          <a:p>
            <a:r>
              <a:rPr lang="en-GB" sz="3200" dirty="0"/>
              <a:t> Monoclonal Antibodies (e.g. </a:t>
            </a:r>
            <a:r>
              <a:rPr lang="en-GB" sz="3200" dirty="0" err="1"/>
              <a:t>Bamlanivimab</a:t>
            </a:r>
            <a:r>
              <a:rPr lang="en-GB" sz="3200" dirty="0"/>
              <a:t>) </a:t>
            </a:r>
          </a:p>
          <a:p>
            <a:r>
              <a:rPr lang="en-GB" sz="3200" dirty="0"/>
              <a:t> Polyclonal Antibodies (e.g. </a:t>
            </a:r>
            <a:r>
              <a:rPr lang="en-GB" sz="3200" dirty="0" err="1"/>
              <a:t>Regeneron</a:t>
            </a:r>
            <a:r>
              <a:rPr lang="en-GB" sz="3200" dirty="0"/>
              <a:t>)                                        </a:t>
            </a:r>
          </a:p>
          <a:p>
            <a:r>
              <a:rPr lang="en-GB" sz="3200" dirty="0"/>
              <a:t> Convalescent Plasma </a:t>
            </a:r>
          </a:p>
          <a:p>
            <a:r>
              <a:rPr lang="en-GB" sz="3200" dirty="0"/>
              <a:t> mRNA Induced Antibody (M.I.T.)</a:t>
            </a:r>
            <a:r>
              <a:rPr lang="en-GB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C89A256-32E1-E797-B8D6-67B38BE5C102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235075"/>
            <a:ext cx="7467600" cy="457200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BRIEF MECHANISM OF ACTIVE VACCINES</a:t>
            </a:r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153400" cy="4416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400" b="1" dirty="0">
                <a:latin typeface="Garamond" pitchFamily="18" charset="0"/>
              </a:rPr>
              <a:t>Sequences, synthesised or part of Active substance</a:t>
            </a:r>
          </a:p>
          <a:p>
            <a:pPr lvl="1">
              <a:buFont typeface="Wingdings" pitchFamily="2" charset="2"/>
              <a:buChar char="Ø"/>
            </a:pPr>
            <a:r>
              <a:rPr lang="en-GB" sz="2000" b="1" dirty="0">
                <a:latin typeface="Garamond" pitchFamily="18" charset="0"/>
              </a:rPr>
              <a:t>e.g. Spike protein of SARS-COV-2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27</a:t>
            </a:fld>
            <a:endParaRPr lang="en-GB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40082724"/>
              </p:ext>
            </p:extLst>
          </p:nvPr>
        </p:nvGraphicFramePr>
        <p:xfrm>
          <a:off x="228600" y="2971800"/>
          <a:ext cx="8610600" cy="3137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F63D25C6-DB8B-C094-3D83-2382BF15131C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9688335"/>
              </p:ext>
            </p:extLst>
          </p:nvPr>
        </p:nvGraphicFramePr>
        <p:xfrm>
          <a:off x="304800" y="457200"/>
          <a:ext cx="85344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933998-6EA2-8A77-626F-9F82D398B0ED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1432575"/>
              </p:ext>
            </p:extLst>
          </p:nvPr>
        </p:nvGraphicFramePr>
        <p:xfrm>
          <a:off x="419100" y="1175479"/>
          <a:ext cx="83058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C8494F-5782-8BD0-4262-4A48C33DDF87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467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Garamond" pitchFamily="18" charset="0"/>
              </a:rPr>
              <a:t>DNA Vaccines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610600" cy="4721352"/>
          </a:xfrm>
        </p:spPr>
        <p:txBody>
          <a:bodyPr/>
          <a:lstStyle/>
          <a:p>
            <a:pPr>
              <a:buNone/>
            </a:pPr>
            <a:r>
              <a:rPr lang="en-GB" b="1" dirty="0">
                <a:latin typeface="Garamond" pitchFamily="18" charset="0"/>
              </a:rPr>
              <a:t>Made up of small strands of DNA (a gene) encoding the antigen of interest</a:t>
            </a:r>
          </a:p>
          <a:p>
            <a:pPr lvl="1">
              <a:buFont typeface="Wingdings" pitchFamily="2" charset="2"/>
              <a:buChar char="Ø"/>
            </a:pPr>
            <a:r>
              <a:rPr lang="en-GB" b="1" dirty="0">
                <a:latin typeface="Garamond" pitchFamily="18" charset="0"/>
              </a:rPr>
              <a:t>e.g. Spike protein of SARS-COV-2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30</a:t>
            </a:fld>
            <a:endParaRPr lang="en-GB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737213017"/>
              </p:ext>
            </p:extLst>
          </p:nvPr>
        </p:nvGraphicFramePr>
        <p:xfrm>
          <a:off x="381000" y="2667000"/>
          <a:ext cx="83058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42E5D203-930D-9B97-2CA9-828959756F1C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799"/>
            <a:ext cx="7467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Garamond" pitchFamily="18" charset="0"/>
              </a:rPr>
              <a:t>RNA Vaccines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458200" cy="4568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>
                <a:latin typeface="Garamond" pitchFamily="18" charset="0"/>
              </a:rPr>
              <a:t>Consist of an mRNA encoding the antigen of interest e.g. S-protein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31</a:t>
            </a:fld>
            <a:endParaRPr lang="en-GB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61857877"/>
              </p:ext>
            </p:extLst>
          </p:nvPr>
        </p:nvGraphicFramePr>
        <p:xfrm>
          <a:off x="228600" y="2362200"/>
          <a:ext cx="83058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762000" y="5867400"/>
            <a:ext cx="7467600" cy="381001"/>
            <a:chOff x="0" y="3750030"/>
            <a:chExt cx="8305800" cy="381001"/>
          </a:xfrm>
        </p:grpSpPr>
        <p:sp>
          <p:nvSpPr>
            <p:cNvPr id="8" name="Rectangle 7"/>
            <p:cNvSpPr/>
            <p:nvPr/>
          </p:nvSpPr>
          <p:spPr>
            <a:xfrm>
              <a:off x="0" y="3750030"/>
              <a:ext cx="8305800" cy="38100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0" y="3750031"/>
              <a:ext cx="8305800" cy="381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kern="1200" dirty="0">
                  <a:solidFill>
                    <a:schemeClr val="tx1"/>
                  </a:solidFill>
                  <a:latin typeface="Garamond" pitchFamily="18" charset="0"/>
                </a:rPr>
                <a:t>Antigen stimulates antibody and T cell responses</a:t>
              </a:r>
            </a:p>
          </p:txBody>
        </p:sp>
      </p:grpSp>
      <p:sp>
        <p:nvSpPr>
          <p:cNvPr id="10" name="Down Arrow 9"/>
          <p:cNvSpPr/>
          <p:nvPr/>
        </p:nvSpPr>
        <p:spPr>
          <a:xfrm>
            <a:off x="4191000" y="5638800"/>
            <a:ext cx="4572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335AC0-3F5F-6FC3-8017-99F1EC376724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25456"/>
            <a:ext cx="746760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latin typeface="Garamond" pitchFamily="18" charset="0"/>
              </a:rPr>
              <a:t>Disadvantages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153400" cy="4416552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800" dirty="0">
                <a:latin typeface="Garamond" pitchFamily="18" charset="0"/>
              </a:rPr>
              <a:t>Naked genetic material alone is unlikely to produce strong immune responses and memory</a:t>
            </a:r>
          </a:p>
          <a:p>
            <a:pPr lvl="1" algn="just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They can be quickly degraded outside cells</a:t>
            </a:r>
          </a:p>
          <a:p>
            <a:pPr lvl="1" algn="just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Need to cross cell membranes to produce and shuttle the antigen on the cell surface</a:t>
            </a:r>
          </a:p>
          <a:p>
            <a:pPr lvl="1" algn="just">
              <a:buNone/>
            </a:pPr>
            <a:r>
              <a:rPr lang="en-GB" sz="2800" dirty="0">
                <a:latin typeface="Garamond" pitchFamily="18" charset="0"/>
              </a:rPr>
              <a:t> </a:t>
            </a:r>
          </a:p>
          <a:p>
            <a:pPr algn="just"/>
            <a:r>
              <a:rPr lang="en-GB" sz="2800" dirty="0">
                <a:latin typeface="Garamond" pitchFamily="18" charset="0"/>
              </a:rPr>
              <a:t>Safety concerns that DNA or RNA vaccines can persist in the body for a long period of time</a:t>
            </a:r>
          </a:p>
          <a:p>
            <a:pPr lvl="1" algn="just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May incorporate into the host’s genome</a:t>
            </a:r>
          </a:p>
          <a:p>
            <a:pPr lvl="1" algn="just">
              <a:buFont typeface="Wingdings" pitchFamily="2" charset="2"/>
              <a:buChar char="Ø"/>
            </a:pPr>
            <a:r>
              <a:rPr lang="en-GB" sz="2800" dirty="0">
                <a:latin typeface="Garamond" pitchFamily="18" charset="0"/>
              </a:rPr>
              <a:t>Possibility of mutation</a:t>
            </a:r>
          </a:p>
          <a:p>
            <a:endParaRPr lang="en-GB" sz="18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32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699D2F-1AA1-5D12-C827-399E89388484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21557"/>
            <a:ext cx="746760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Viral vector vaccines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2296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>
                <a:latin typeface="Garamond" pitchFamily="18" charset="0"/>
              </a:rPr>
              <a:t>Viral vector vaccines use a </a:t>
            </a:r>
            <a:r>
              <a:rPr lang="en-GB" b="1" dirty="0">
                <a:latin typeface="Garamond" pitchFamily="18" charset="0"/>
              </a:rPr>
              <a:t>harmless</a:t>
            </a:r>
            <a:r>
              <a:rPr lang="en-GB" dirty="0">
                <a:latin typeface="Garamond" pitchFamily="18" charset="0"/>
              </a:rPr>
              <a:t> virus or an </a:t>
            </a:r>
            <a:r>
              <a:rPr lang="en-GB" b="1" dirty="0">
                <a:latin typeface="Garamond" pitchFamily="18" charset="0"/>
              </a:rPr>
              <a:t>attenuated virus </a:t>
            </a:r>
            <a:r>
              <a:rPr lang="en-GB" dirty="0">
                <a:latin typeface="Garamond" pitchFamily="18" charset="0"/>
              </a:rPr>
              <a:t>known as a </a:t>
            </a:r>
            <a:r>
              <a:rPr lang="en-GB" b="1" dirty="0">
                <a:latin typeface="Garamond" pitchFamily="18" charset="0"/>
              </a:rPr>
              <a:t>vector</a:t>
            </a:r>
          </a:p>
          <a:p>
            <a:endParaRPr lang="en-GB" dirty="0">
              <a:latin typeface="Garamond" pitchFamily="18" charset="0"/>
            </a:endParaRPr>
          </a:p>
          <a:p>
            <a:pPr>
              <a:buNone/>
            </a:pPr>
            <a:r>
              <a:rPr lang="en-GB" dirty="0">
                <a:latin typeface="Garamond" pitchFamily="18" charset="0"/>
              </a:rPr>
              <a:t> </a:t>
            </a:r>
          </a:p>
          <a:p>
            <a:endParaRPr lang="en-GB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33</a:t>
            </a:fld>
            <a:endParaRPr lang="en-GB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68595299"/>
              </p:ext>
            </p:extLst>
          </p:nvPr>
        </p:nvGraphicFramePr>
        <p:xfrm>
          <a:off x="381000" y="2438400"/>
          <a:ext cx="83058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D69486AB-D14A-8D0E-284E-0B43B6A3FCD1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24757"/>
            <a:ext cx="7467600" cy="639762"/>
          </a:xfrm>
        </p:spPr>
        <p:txBody>
          <a:bodyPr>
            <a:noAutofit/>
          </a:bodyPr>
          <a:lstStyle/>
          <a:p>
            <a:pPr algn="ctr"/>
            <a:r>
              <a:rPr lang="en-GB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Disadvantages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153400" cy="4648200"/>
          </a:xfrm>
        </p:spPr>
        <p:txBody>
          <a:bodyPr>
            <a:noAutofit/>
          </a:bodyPr>
          <a:lstStyle/>
          <a:p>
            <a:r>
              <a:rPr lang="en-GB" b="1" dirty="0">
                <a:solidFill>
                  <a:schemeClr val="tx1"/>
                </a:solidFill>
                <a:latin typeface="Garamond" pitchFamily="18" charset="0"/>
              </a:rPr>
              <a:t>VVVs cannot be used in </a:t>
            </a:r>
            <a:r>
              <a:rPr lang="en-GB" b="1" dirty="0" err="1">
                <a:solidFill>
                  <a:schemeClr val="tx1"/>
                </a:solidFill>
                <a:latin typeface="Garamond" pitchFamily="18" charset="0"/>
              </a:rPr>
              <a:t>immunocompromised</a:t>
            </a:r>
            <a:r>
              <a:rPr lang="en-GB" b="1" dirty="0">
                <a:solidFill>
                  <a:schemeClr val="tx1"/>
                </a:solidFill>
                <a:latin typeface="Garamond" pitchFamily="18" charset="0"/>
              </a:rPr>
              <a:t> or </a:t>
            </a:r>
            <a:r>
              <a:rPr lang="en-GB" b="1" dirty="0" err="1">
                <a:solidFill>
                  <a:schemeClr val="tx1"/>
                </a:solidFill>
                <a:latin typeface="Garamond" pitchFamily="18" charset="0"/>
              </a:rPr>
              <a:t>immunosuppressed</a:t>
            </a:r>
            <a:r>
              <a:rPr lang="en-GB" b="1" dirty="0">
                <a:solidFill>
                  <a:schemeClr val="tx1"/>
                </a:solidFill>
                <a:latin typeface="Garamond" pitchFamily="18" charset="0"/>
              </a:rPr>
              <a:t> individuals</a:t>
            </a:r>
          </a:p>
          <a:p>
            <a:pPr lvl="1">
              <a:buFont typeface="Wingdings" pitchFamily="2" charset="2"/>
              <a:buChar char="Ø"/>
            </a:pPr>
            <a:r>
              <a:rPr lang="en-GB" b="1" dirty="0">
                <a:solidFill>
                  <a:schemeClr val="tx1"/>
                </a:solidFill>
                <a:latin typeface="Garamond" pitchFamily="18" charset="0"/>
              </a:rPr>
              <a:t>Immune system is unable to contain the slow replication of the viral vector</a:t>
            </a:r>
          </a:p>
          <a:p>
            <a:endParaRPr lang="en-GB" b="1" dirty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en-GB" b="1" dirty="0">
                <a:solidFill>
                  <a:schemeClr val="tx1"/>
                </a:solidFill>
                <a:latin typeface="Garamond" pitchFamily="18" charset="0"/>
              </a:rPr>
              <a:t>Vectors with inserted gene are considered a genetically modified organism (GMO)</a:t>
            </a:r>
          </a:p>
          <a:p>
            <a:pPr lvl="1">
              <a:buFont typeface="Wingdings" pitchFamily="2" charset="2"/>
              <a:buChar char="Ø"/>
            </a:pPr>
            <a:r>
              <a:rPr lang="en-GB" b="1" dirty="0">
                <a:solidFill>
                  <a:schemeClr val="tx1"/>
                </a:solidFill>
                <a:latin typeface="Garamond" pitchFamily="18" charset="0"/>
              </a:rPr>
              <a:t>Potential risk to the environment</a:t>
            </a:r>
          </a:p>
          <a:p>
            <a:pPr lvl="1">
              <a:buFont typeface="Wingdings" pitchFamily="2" charset="2"/>
              <a:buChar char="Ø"/>
            </a:pPr>
            <a:r>
              <a:rPr lang="en-GB" b="1" dirty="0">
                <a:solidFill>
                  <a:schemeClr val="tx1"/>
                </a:solidFill>
                <a:latin typeface="Garamond" pitchFamily="18" charset="0"/>
              </a:rPr>
              <a:t>Requires strict environmental regulation and risk management</a:t>
            </a:r>
          </a:p>
          <a:p>
            <a:endParaRPr lang="en-GB" b="1" dirty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en-GB" b="1" dirty="0">
                <a:solidFill>
                  <a:schemeClr val="tx1"/>
                </a:solidFill>
                <a:latin typeface="Garamond" pitchFamily="18" charset="0"/>
              </a:rPr>
              <a:t>VVVs may be less effective in people with pre-existing antibodies against the viral vector</a:t>
            </a:r>
          </a:p>
          <a:p>
            <a:pPr lvl="1">
              <a:buFont typeface="Wingdings" pitchFamily="2" charset="2"/>
              <a:buChar char="Ø"/>
            </a:pPr>
            <a:r>
              <a:rPr lang="en-GB" b="1" dirty="0">
                <a:solidFill>
                  <a:schemeClr val="tx1"/>
                </a:solidFill>
                <a:latin typeface="Garamond" pitchFamily="18" charset="0"/>
              </a:rPr>
              <a:t>Abs prevent it from infecting cells to generate immune memory against the virus</a:t>
            </a:r>
          </a:p>
          <a:p>
            <a:endParaRPr lang="en-GB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34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8ED00CB-C4A9-E153-2A7A-367629297811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3590"/>
            <a:ext cx="7467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Garamond" pitchFamily="18" charset="0"/>
              </a:rPr>
              <a:t>Live Attenuated Vaccines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458200" cy="4800600"/>
          </a:xfrm>
        </p:spPr>
        <p:txBody>
          <a:bodyPr>
            <a:noAutofit/>
          </a:bodyPr>
          <a:lstStyle/>
          <a:p>
            <a:r>
              <a:rPr lang="en-GB" dirty="0">
                <a:latin typeface="Garamond" pitchFamily="18" charset="0"/>
              </a:rPr>
              <a:t>Contain live but less infective form of the pathogen</a:t>
            </a:r>
          </a:p>
          <a:p>
            <a:endParaRPr lang="en-GB" dirty="0">
              <a:latin typeface="Garamond" pitchFamily="18" charset="0"/>
            </a:endParaRPr>
          </a:p>
          <a:p>
            <a:r>
              <a:rPr lang="en-GB" dirty="0">
                <a:latin typeface="Garamond" pitchFamily="18" charset="0"/>
              </a:rPr>
              <a:t>The vaccines have all the components of the original pathogen, but they possess mutations that reduce their ability to replicate inside the body</a:t>
            </a:r>
          </a:p>
          <a:p>
            <a:pPr lvl="1">
              <a:buFont typeface="Wingdings" pitchFamily="2" charset="2"/>
              <a:buChar char="Ø"/>
            </a:pPr>
            <a:r>
              <a:rPr lang="en-GB" sz="2000" dirty="0">
                <a:latin typeface="Garamond" pitchFamily="18" charset="0"/>
              </a:rPr>
              <a:t>Unable to induce natural infection</a:t>
            </a:r>
          </a:p>
          <a:p>
            <a:endParaRPr lang="en-GB" dirty="0">
              <a:latin typeface="Garamond" pitchFamily="18" charset="0"/>
            </a:endParaRPr>
          </a:p>
          <a:p>
            <a:r>
              <a:rPr lang="en-GB" dirty="0">
                <a:latin typeface="Garamond" pitchFamily="18" charset="0"/>
              </a:rPr>
              <a:t>A single dose of the vaccine is sufficient for protection</a:t>
            </a:r>
          </a:p>
          <a:p>
            <a:pPr lvl="1">
              <a:buFont typeface="Wingdings" pitchFamily="2" charset="2"/>
              <a:buChar char="Ø"/>
            </a:pPr>
            <a:r>
              <a:rPr lang="en-GB" sz="2000" dirty="0">
                <a:latin typeface="Garamond" pitchFamily="18" charset="0"/>
              </a:rPr>
              <a:t>As it contains all components of the virus</a:t>
            </a:r>
          </a:p>
          <a:p>
            <a:endParaRPr lang="en-GB" dirty="0">
              <a:latin typeface="Garamond" pitchFamily="18" charset="0"/>
            </a:endParaRPr>
          </a:p>
          <a:p>
            <a:r>
              <a:rPr lang="en-GB" dirty="0">
                <a:latin typeface="Garamond" pitchFamily="18" charset="0"/>
              </a:rPr>
              <a:t>LAVs confer long lasting immunity due to massive memory cells </a:t>
            </a:r>
          </a:p>
          <a:p>
            <a:endParaRPr lang="en-GB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35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7B9EA05-391A-C66F-8C8F-CE9D81E69488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18889"/>
            <a:ext cx="7467600" cy="990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Disadvantages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724400"/>
          </a:xfrm>
        </p:spPr>
        <p:txBody>
          <a:bodyPr>
            <a:normAutofit/>
          </a:bodyPr>
          <a:lstStyle/>
          <a:p>
            <a:pPr algn="just"/>
            <a:r>
              <a:rPr lang="en-GB" sz="2400" dirty="0" err="1">
                <a:latin typeface="Garamond" pitchFamily="18" charset="0"/>
              </a:rPr>
              <a:t>Biosafety</a:t>
            </a:r>
            <a:r>
              <a:rPr lang="en-GB" sz="2400" dirty="0">
                <a:latin typeface="Garamond" pitchFamily="18" charset="0"/>
              </a:rPr>
              <a:t>-level facilities are required for safe production</a:t>
            </a:r>
          </a:p>
          <a:p>
            <a:pPr algn="just"/>
            <a:endParaRPr lang="en-GB" sz="2400" dirty="0">
              <a:latin typeface="Garamond" pitchFamily="18" charset="0"/>
            </a:endParaRPr>
          </a:p>
          <a:p>
            <a:pPr algn="just"/>
            <a:r>
              <a:rPr lang="en-GB" sz="2400" dirty="0">
                <a:latin typeface="Garamond" pitchFamily="18" charset="0"/>
              </a:rPr>
              <a:t>Cold storage facilities are required for stability</a:t>
            </a:r>
          </a:p>
          <a:p>
            <a:pPr algn="just"/>
            <a:endParaRPr lang="en-GB" sz="2400" dirty="0">
              <a:latin typeface="Garamond" pitchFamily="18" charset="0"/>
            </a:endParaRPr>
          </a:p>
          <a:p>
            <a:pPr algn="just"/>
            <a:r>
              <a:rPr lang="en-GB" sz="2400" dirty="0">
                <a:latin typeface="Garamond" pitchFamily="18" charset="0"/>
              </a:rPr>
              <a:t>Possible infection in </a:t>
            </a:r>
            <a:r>
              <a:rPr lang="en-GB" sz="2400" dirty="0" err="1">
                <a:latin typeface="Garamond" pitchFamily="18" charset="0"/>
              </a:rPr>
              <a:t>immunocompromised</a:t>
            </a:r>
            <a:r>
              <a:rPr lang="en-GB" sz="2400" dirty="0">
                <a:latin typeface="Garamond" pitchFamily="18" charset="0"/>
              </a:rPr>
              <a:t> or </a:t>
            </a:r>
            <a:r>
              <a:rPr lang="en-GB" sz="2400" dirty="0" err="1">
                <a:latin typeface="Garamond" pitchFamily="18" charset="0"/>
              </a:rPr>
              <a:t>immunosuppressed</a:t>
            </a:r>
            <a:r>
              <a:rPr lang="en-GB" sz="2400" dirty="0">
                <a:latin typeface="Garamond" pitchFamily="18" charset="0"/>
              </a:rPr>
              <a:t> individuals</a:t>
            </a:r>
          </a:p>
          <a:p>
            <a:pPr algn="just"/>
            <a:endParaRPr lang="en-GB" sz="2400" dirty="0">
              <a:latin typeface="Garamond" pitchFamily="18" charset="0"/>
            </a:endParaRPr>
          </a:p>
          <a:p>
            <a:pPr algn="just"/>
            <a:r>
              <a:rPr lang="en-GB" sz="2400" dirty="0">
                <a:latin typeface="Garamond" pitchFamily="18" charset="0"/>
              </a:rPr>
              <a:t>May accumulate mutations while it replicates and revert to infective form</a:t>
            </a:r>
          </a:p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36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21D1EE8-EDA7-2BBB-E49A-765C03847189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14400"/>
            <a:ext cx="7467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Garamond" pitchFamily="18" charset="0"/>
              </a:rPr>
              <a:t>Viral Subunit Vaccines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458200" cy="4724400"/>
          </a:xfrm>
        </p:spPr>
        <p:txBody>
          <a:bodyPr>
            <a:noAutofit/>
          </a:bodyPr>
          <a:lstStyle/>
          <a:p>
            <a:r>
              <a:rPr lang="en-GB" sz="2400" dirty="0">
                <a:latin typeface="Garamond" pitchFamily="18" charset="0"/>
              </a:rPr>
              <a:t>Most VSVs consist of proteins from the pathogen &amp; an adjuvant</a:t>
            </a:r>
          </a:p>
          <a:p>
            <a:r>
              <a:rPr lang="en-GB" sz="2400" dirty="0">
                <a:latin typeface="Garamond" pitchFamily="18" charset="0"/>
              </a:rPr>
              <a:t>Produce strong antibody responses </a:t>
            </a:r>
          </a:p>
          <a:p>
            <a:pPr lvl="1">
              <a:buFont typeface="Wingdings" pitchFamily="2" charset="2"/>
              <a:buChar char="Ø"/>
            </a:pPr>
            <a:r>
              <a:rPr lang="en-GB" sz="2400" dirty="0">
                <a:latin typeface="Garamond" pitchFamily="18" charset="0"/>
              </a:rPr>
              <a:t>Antigens are collected, processed and presented to B cells to stimulate antibody production</a:t>
            </a:r>
          </a:p>
          <a:p>
            <a:endParaRPr lang="en-GB" sz="2400" dirty="0">
              <a:latin typeface="Garamond" pitchFamily="18" charset="0"/>
            </a:endParaRPr>
          </a:p>
          <a:p>
            <a:pPr algn="just"/>
            <a:r>
              <a:rPr lang="en-GB" sz="2400" b="1" dirty="0">
                <a:latin typeface="Garamond" pitchFamily="18" charset="0"/>
              </a:rPr>
              <a:t>Safe to administer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GB" sz="2400" b="1" dirty="0">
                <a:latin typeface="Garamond" pitchFamily="18" charset="0"/>
              </a:rPr>
              <a:t>Whole pathogen is not injected, so it will not cause infection </a:t>
            </a:r>
          </a:p>
          <a:p>
            <a:pPr algn="just">
              <a:buNone/>
            </a:pPr>
            <a:r>
              <a:rPr lang="en-GB" sz="2400" b="1" dirty="0">
                <a:latin typeface="Garamond" pitchFamily="18" charset="0"/>
              </a:rPr>
              <a:t> Simpler and cheaper to produce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GB" sz="2400" b="1" dirty="0">
                <a:latin typeface="Garamond" pitchFamily="18" charset="0"/>
              </a:rPr>
              <a:t>Only parts of the pathogen need to be produced</a:t>
            </a:r>
          </a:p>
          <a:p>
            <a:pPr algn="just"/>
            <a:endParaRPr lang="en-GB" sz="2400" b="1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37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1BD5D4-C763-5F5D-2C55-CE417FEDB932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9902"/>
            <a:ext cx="7467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Garamond" pitchFamily="18" charset="0"/>
              </a:rPr>
              <a:t>Virus Like Particle Vaccines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7948"/>
            <a:ext cx="8229600" cy="4724400"/>
          </a:xfrm>
        </p:spPr>
        <p:txBody>
          <a:bodyPr>
            <a:normAutofit/>
          </a:bodyPr>
          <a:lstStyle/>
          <a:p>
            <a:r>
              <a:rPr lang="en-GB" dirty="0">
                <a:latin typeface="Garamond" pitchFamily="18" charset="0"/>
              </a:rPr>
              <a:t>Contain molecules that mimic the virus but are not infectious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>
                <a:latin typeface="Garamond" pitchFamily="18" charset="0"/>
              </a:rPr>
              <a:t>Therefore, not dangerous</a:t>
            </a:r>
          </a:p>
          <a:p>
            <a:r>
              <a:rPr lang="en-GB" dirty="0">
                <a:latin typeface="Garamond" pitchFamily="18" charset="0"/>
              </a:rPr>
              <a:t>VLPs are nanostructures e.g.: 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>
                <a:latin typeface="Garamond" pitchFamily="18" charset="0"/>
              </a:rPr>
              <a:t>Lipids NPs,                                                  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>
                <a:latin typeface="Garamond" pitchFamily="18" charset="0"/>
              </a:rPr>
              <a:t>Corona Virus dendrimers that resemble the structures of viruses                                                                                                    </a:t>
            </a:r>
          </a:p>
          <a:p>
            <a:r>
              <a:rPr lang="en-GB" dirty="0">
                <a:latin typeface="Garamond" pitchFamily="18" charset="0"/>
              </a:rPr>
              <a:t>Composed of one or more structural proteins arranged in several layers and can also contain an outer envelope</a:t>
            </a:r>
          </a:p>
          <a:p>
            <a:r>
              <a:rPr lang="en-GB" dirty="0">
                <a:latin typeface="Garamond" pitchFamily="18" charset="0"/>
              </a:rPr>
              <a:t>VLPs trigger a high </a:t>
            </a:r>
            <a:r>
              <a:rPr lang="en-GB" dirty="0" err="1">
                <a:latin typeface="Garamond" pitchFamily="18" charset="0"/>
              </a:rPr>
              <a:t>humoral</a:t>
            </a:r>
            <a:r>
              <a:rPr lang="en-GB" dirty="0">
                <a:latin typeface="Garamond" pitchFamily="18" charset="0"/>
              </a:rPr>
              <a:t> and cellular immune response 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>
                <a:latin typeface="Garamond" pitchFamily="18" charset="0"/>
              </a:rPr>
              <a:t>Due to their repetitive structures   </a:t>
            </a:r>
          </a:p>
          <a:p>
            <a:pPr lvl="1">
              <a:buNone/>
            </a:pPr>
            <a:endParaRPr lang="en-GB" dirty="0">
              <a:latin typeface="Garamond" pitchFamily="18" charset="0"/>
            </a:endParaRPr>
          </a:p>
          <a:p>
            <a:pPr lvl="1">
              <a:buNone/>
            </a:pPr>
            <a:r>
              <a:rPr lang="en-GB" b="1" dirty="0">
                <a:latin typeface="Garamond" pitchFamily="18" charset="0"/>
              </a:rPr>
              <a:t>DISADVANTAGE: Lack of viral genomic material which enhances safety during both manufacture and administration</a:t>
            </a:r>
          </a:p>
          <a:p>
            <a:pPr lvl="1">
              <a:buNone/>
            </a:pPr>
            <a:r>
              <a:rPr lang="en-GB" dirty="0">
                <a:latin typeface="Garamond" pitchFamily="18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38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ED81BD-9047-A1BA-6D84-623701179967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022" y="993527"/>
            <a:ext cx="7467600" cy="792162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Split-Virus Vaccines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153400" cy="4495800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Garamond" pitchFamily="18" charset="0"/>
              </a:rPr>
              <a:t>Made by cutting the virus into several pieces </a:t>
            </a:r>
          </a:p>
          <a:p>
            <a:pPr>
              <a:buNone/>
            </a:pPr>
            <a:endParaRPr lang="en-GB" sz="2400" dirty="0">
              <a:latin typeface="Garamond" pitchFamily="18" charset="0"/>
            </a:endParaRPr>
          </a:p>
          <a:p>
            <a:r>
              <a:rPr lang="en-GB" sz="2400" dirty="0">
                <a:latin typeface="Garamond" pitchFamily="18" charset="0"/>
              </a:rPr>
              <a:t> All the pieces of the virus are present, but can't cause infection</a:t>
            </a:r>
          </a:p>
          <a:p>
            <a:endParaRPr lang="en-GB" sz="2400" dirty="0">
              <a:latin typeface="Garamond" pitchFamily="18" charset="0"/>
            </a:endParaRPr>
          </a:p>
          <a:p>
            <a:r>
              <a:rPr lang="en-GB" sz="2400" dirty="0">
                <a:latin typeface="Garamond" pitchFamily="18" charset="0"/>
              </a:rPr>
              <a:t>The virus is inactive, while all elements remain present</a:t>
            </a:r>
          </a:p>
          <a:p>
            <a:endParaRPr lang="en-GB" sz="2400" dirty="0">
              <a:latin typeface="Garamond" pitchFamily="18" charset="0"/>
            </a:endParaRPr>
          </a:p>
          <a:p>
            <a:r>
              <a:rPr lang="en-GB" sz="2400" b="1" dirty="0">
                <a:latin typeface="Garamond" pitchFamily="18" charset="0"/>
              </a:rPr>
              <a:t>Disadvantage: Difficult to determine the right dose</a:t>
            </a:r>
          </a:p>
          <a:p>
            <a:pPr>
              <a:buNone/>
            </a:pPr>
            <a:endParaRPr lang="en-GB" sz="1600" dirty="0">
              <a:latin typeface="Garamond" pitchFamily="18" charset="0"/>
            </a:endParaRPr>
          </a:p>
          <a:p>
            <a:pPr>
              <a:buNone/>
            </a:pPr>
            <a:endParaRPr lang="en-GB" sz="1600" dirty="0">
              <a:latin typeface="Garamond" pitchFamily="18" charset="0"/>
            </a:endParaRPr>
          </a:p>
          <a:p>
            <a:pPr>
              <a:buNone/>
            </a:pPr>
            <a:endParaRPr lang="en-GB" sz="16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39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62115BC-2511-83A2-CD6D-A28E2781318B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7467600" cy="792162"/>
          </a:xfrm>
        </p:spPr>
        <p:txBody>
          <a:bodyPr/>
          <a:lstStyle/>
          <a:p>
            <a:pPr algn="ctr"/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mRNA Induced Antibody 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305800" cy="4724400"/>
          </a:xfrm>
        </p:spPr>
        <p:txBody>
          <a:bodyPr>
            <a:normAutofit lnSpcReduction="10000"/>
          </a:bodyPr>
          <a:lstStyle/>
          <a:p>
            <a:r>
              <a:rPr lang="en-GB" sz="2400" dirty="0">
                <a:latin typeface="Garamond" pitchFamily="18" charset="0"/>
              </a:rPr>
              <a:t>The mRNA codes for the actual antibody</a:t>
            </a:r>
          </a:p>
          <a:p>
            <a:endParaRPr lang="en-GB" sz="2400" dirty="0">
              <a:latin typeface="Garamond" pitchFamily="18" charset="0"/>
            </a:endParaRPr>
          </a:p>
          <a:p>
            <a:r>
              <a:rPr lang="en-GB" sz="2400" dirty="0">
                <a:latin typeface="Garamond" pitchFamily="18" charset="0"/>
              </a:rPr>
              <a:t>mRNA enters the host cell and makes multiple copies of the antibody</a:t>
            </a:r>
          </a:p>
          <a:p>
            <a:endParaRPr lang="en-GB" sz="2400" dirty="0">
              <a:latin typeface="Garamond" pitchFamily="18" charset="0"/>
            </a:endParaRPr>
          </a:p>
          <a:p>
            <a:r>
              <a:rPr lang="en-GB" sz="2400" dirty="0">
                <a:latin typeface="Garamond" pitchFamily="18" charset="0"/>
              </a:rPr>
              <a:t>This process bypasses several steps of the immune response and makes the antibodies directly for the host</a:t>
            </a:r>
          </a:p>
          <a:p>
            <a:pPr>
              <a:buNone/>
            </a:pPr>
            <a:r>
              <a:rPr lang="en-GB" sz="2400" dirty="0">
                <a:latin typeface="Garamond" pitchFamily="18" charset="0"/>
              </a:rPr>
              <a:t> </a:t>
            </a:r>
          </a:p>
          <a:p>
            <a:r>
              <a:rPr lang="en-GB" sz="2400" dirty="0">
                <a:latin typeface="Garamond" pitchFamily="18" charset="0"/>
              </a:rPr>
              <a:t>Risks and benefits- similar to other RNA vaccines except that:</a:t>
            </a:r>
          </a:p>
          <a:p>
            <a:pPr lvl="1">
              <a:buFont typeface="Wingdings" pitchFamily="2" charset="2"/>
              <a:buChar char="Ø"/>
            </a:pPr>
            <a:r>
              <a:rPr lang="en-GB" sz="1600" dirty="0">
                <a:latin typeface="Garamond" pitchFamily="18" charset="0"/>
              </a:rPr>
              <a:t>It behaves like passive immunity (by producing the antibody itself)</a:t>
            </a:r>
          </a:p>
          <a:p>
            <a:pPr lvl="1">
              <a:buFont typeface="Wingdings" pitchFamily="2" charset="2"/>
              <a:buChar char="Ø"/>
            </a:pPr>
            <a:r>
              <a:rPr lang="en-GB" sz="1600" dirty="0">
                <a:latin typeface="Garamond" pitchFamily="18" charset="0"/>
              </a:rPr>
              <a:t>May have a faster response</a:t>
            </a:r>
          </a:p>
          <a:p>
            <a:endParaRPr lang="en-GB" sz="18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40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14B382-CA11-78B0-CBE9-D22AF9930852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0"/>
            <a:ext cx="8610600" cy="1600200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ACQUISITION OF COVID-19 IMMUNITY </a:t>
            </a:r>
            <a:br>
              <a:rPr lang="en-GB" dirty="0">
                <a:latin typeface="Garamond" pitchFamily="18" charset="0"/>
              </a:rPr>
            </a:br>
            <a:r>
              <a:rPr lang="en-GB" dirty="0">
                <a:latin typeface="Garamond" pitchFamily="18" charset="0"/>
              </a:rPr>
              <a:t> </a:t>
            </a:r>
            <a:endParaRPr lang="en-GB" i="1" dirty="0"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300" y="3458980"/>
            <a:ext cx="8382000" cy="2590800"/>
          </a:xfrm>
        </p:spPr>
        <p:txBody>
          <a:bodyPr>
            <a:no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c.      Herd Immunity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E8FC86E-6019-D118-B628-D5DEAB92D1AA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75813"/>
            <a:ext cx="7467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Herd/Community/Group Immunity</a:t>
            </a:r>
            <a:endParaRPr lang="en-GB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382000" cy="4800600"/>
          </a:xfrm>
        </p:spPr>
        <p:txBody>
          <a:bodyPr>
            <a:normAutofit/>
          </a:bodyPr>
          <a:lstStyle/>
          <a:p>
            <a:pPr algn="just"/>
            <a:r>
              <a:rPr lang="en-GB" dirty="0">
                <a:latin typeface="Garamond" pitchFamily="18" charset="0"/>
              </a:rPr>
              <a:t>Herd Immunity happens when a large percentage of the population are </a:t>
            </a:r>
            <a:r>
              <a:rPr lang="en-GB" dirty="0" err="1">
                <a:latin typeface="Garamond" pitchFamily="18" charset="0"/>
              </a:rPr>
              <a:t>immuned</a:t>
            </a:r>
            <a:r>
              <a:rPr lang="en-GB" dirty="0">
                <a:latin typeface="Garamond" pitchFamily="18" charset="0"/>
              </a:rPr>
              <a:t> (</a:t>
            </a:r>
            <a:r>
              <a:rPr lang="en-GB" b="1" dirty="0">
                <a:latin typeface="Garamond" pitchFamily="18" charset="0"/>
              </a:rPr>
              <a:t>via vaccination or natural infection</a:t>
            </a:r>
            <a:r>
              <a:rPr lang="en-GB" dirty="0">
                <a:latin typeface="Garamond" pitchFamily="18" charset="0"/>
              </a:rPr>
              <a:t>) to a disease </a:t>
            </a:r>
          </a:p>
          <a:p>
            <a:pPr algn="just"/>
            <a:r>
              <a:rPr lang="en-GB" dirty="0">
                <a:latin typeface="Garamond" pitchFamily="18" charset="0"/>
              </a:rPr>
              <a:t>Chain of transmission is broken but creating a gap between uninfected and infected by immunised individuals.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>
                <a:latin typeface="Garamond" pitchFamily="18" charset="0"/>
              </a:rPr>
              <a:t>Slows down or stop the disease from spreading to uninfected persons</a:t>
            </a:r>
          </a:p>
          <a:p>
            <a:pPr lvl="1">
              <a:buNone/>
            </a:pPr>
            <a:endParaRPr lang="en-GB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42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543800" y="4953000"/>
            <a:ext cx="1371600" cy="17526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pic>
        <p:nvPicPr>
          <p:cNvPr id="8" name="Picture 7" descr="See the source imag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991406"/>
            <a:ext cx="533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6952C-7E94-2DA5-C616-900715694FE4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467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Herd/Community/Group immunity</a:t>
            </a:r>
            <a:endParaRPr lang="en-GB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382000" cy="5105400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GB" dirty="0">
              <a:latin typeface="Garamond" pitchFamily="18" charset="0"/>
            </a:endParaRPr>
          </a:p>
          <a:p>
            <a:pPr algn="just"/>
            <a:endParaRPr lang="en-GB" dirty="0">
              <a:latin typeface="Garamond" pitchFamily="18" charset="0"/>
            </a:endParaRPr>
          </a:p>
          <a:p>
            <a:pPr algn="just"/>
            <a:endParaRPr lang="en-GB" dirty="0">
              <a:latin typeface="Garamond" pitchFamily="18" charset="0"/>
            </a:endParaRPr>
          </a:p>
          <a:p>
            <a:pPr algn="just"/>
            <a:endParaRPr lang="en-GB" dirty="0">
              <a:latin typeface="Garamond" pitchFamily="18" charset="0"/>
            </a:endParaRPr>
          </a:p>
          <a:p>
            <a:pPr algn="just"/>
            <a:endParaRPr lang="en-GB" dirty="0">
              <a:latin typeface="Garamond" pitchFamily="18" charset="0"/>
            </a:endParaRPr>
          </a:p>
          <a:p>
            <a:pPr algn="just"/>
            <a:endParaRPr lang="en-GB" dirty="0">
              <a:latin typeface="Garamond" pitchFamily="18" charset="0"/>
            </a:endParaRPr>
          </a:p>
          <a:p>
            <a:pPr algn="just"/>
            <a:r>
              <a:rPr lang="en-GB" dirty="0">
                <a:latin typeface="Garamond" pitchFamily="18" charset="0"/>
              </a:rPr>
              <a:t>Herd immunity is not a physical barrier but a natural unseen phenomenon which creates wide gap between many immunised persons and few un-immunised persons.</a:t>
            </a:r>
          </a:p>
          <a:p>
            <a:pPr algn="just"/>
            <a:r>
              <a:rPr lang="en-GB" dirty="0">
                <a:latin typeface="Garamond" pitchFamily="18" charset="0"/>
              </a:rPr>
              <a:t>Protective herd immunity in one community may not be protective in another community.</a:t>
            </a:r>
          </a:p>
          <a:p>
            <a:pPr algn="just"/>
            <a:r>
              <a:rPr lang="en-GB" b="1" dirty="0">
                <a:latin typeface="Garamond" pitchFamily="18" charset="0"/>
              </a:rPr>
              <a:t>My view: </a:t>
            </a:r>
            <a:r>
              <a:rPr lang="en-GB" dirty="0">
                <a:latin typeface="Garamond" pitchFamily="18" charset="0"/>
              </a:rPr>
              <a:t>As at now, achieving herd immunity is possible but might not be easy.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43</a:t>
            </a:fld>
            <a:endParaRPr lang="en-GB"/>
          </a:p>
        </p:txBody>
      </p:sp>
      <p:sp>
        <p:nvSpPr>
          <p:cNvPr id="1026" name="AutoShape 2" descr="See the sourc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See the source image"/>
          <p:cNvPicPr/>
          <p:nvPr/>
        </p:nvPicPr>
        <p:blipFill>
          <a:blip r:embed="rId2" cstate="print"/>
          <a:srcRect b="14954"/>
          <a:stretch>
            <a:fillRect/>
          </a:stretch>
        </p:blipFill>
        <p:spPr bwMode="auto">
          <a:xfrm>
            <a:off x="1981199" y="1905000"/>
            <a:ext cx="530415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BCFED9C-479B-8AAC-F9C1-FF10A45C4722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66800"/>
            <a:ext cx="7467600" cy="609600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458200" cy="4953000"/>
          </a:xfrm>
        </p:spPr>
        <p:txBody>
          <a:bodyPr>
            <a:noAutofit/>
          </a:bodyPr>
          <a:lstStyle/>
          <a:p>
            <a:pPr algn="just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 at now, achieving herd immunity for COVID-19 is possible but a difficult task.</a:t>
            </a:r>
          </a:p>
          <a:p>
            <a:pPr algn="just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Knowledge about COVID-19 vaccine is still emerging. </a:t>
            </a:r>
          </a:p>
          <a:p>
            <a:pPr algn="just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Use of non-pharmacological protective measures should still be ensured even after massive vaccination.</a:t>
            </a:r>
          </a:p>
          <a:p>
            <a:pPr algn="just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Boosting immunity and practising hygienic lifestyle is advised. </a:t>
            </a:r>
          </a:p>
          <a:p>
            <a:pPr algn="just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Winning the war against COVID-19 is a responsibility of EVERYBODY.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44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EF74707-B800-C6EF-0442-B77B198FE388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724" y="947489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Garamond" pitchFamily="18" charset="0"/>
              </a:rPr>
              <a:t>FURTHER 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534400" cy="47244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GB" sz="2800" b="1" dirty="0" err="1"/>
              <a:t>Arinola</a:t>
            </a:r>
            <a:r>
              <a:rPr lang="en-GB" sz="2800" b="1" dirty="0"/>
              <a:t> O.G (2020).</a:t>
            </a:r>
            <a:r>
              <a:rPr lang="en-GB" sz="2800" dirty="0"/>
              <a:t> Immune Responses During Human </a:t>
            </a:r>
            <a:r>
              <a:rPr lang="en-GB" sz="2800" dirty="0" err="1"/>
              <a:t>Coronavirus</a:t>
            </a:r>
            <a:r>
              <a:rPr lang="en-GB" sz="2800" dirty="0"/>
              <a:t> Infection:</a:t>
            </a:r>
            <a:r>
              <a:rPr lang="en-GB" sz="2800" i="1" dirty="0"/>
              <a:t> Suggestions For Future Studies: </a:t>
            </a:r>
            <a:r>
              <a:rPr lang="en-GB" sz="2800" dirty="0"/>
              <a:t>Nigerian Journal of Physiological Sciences. 35: 20-25 (Review).</a:t>
            </a:r>
          </a:p>
          <a:p>
            <a:pPr algn="just"/>
            <a:endParaRPr lang="en-US" sz="2600" dirty="0"/>
          </a:p>
          <a:p>
            <a:pPr algn="just"/>
            <a:r>
              <a:rPr lang="en-US" sz="2600" b="1" dirty="0" err="1"/>
              <a:t>Arinola</a:t>
            </a:r>
            <a:r>
              <a:rPr lang="en-US" sz="2600" b="1" dirty="0"/>
              <a:t> O.G </a:t>
            </a:r>
            <a:r>
              <a:rPr lang="en-US" sz="2600" dirty="0"/>
              <a:t>(2020). Pressure is on to develop a COVID-19 vaccine, but corners can't be cut”. The Conversation. </a:t>
            </a:r>
            <a:r>
              <a:rPr lang="en-US" sz="2600" u="sng" dirty="0">
                <a:hlinkClick r:id="rId2"/>
              </a:rPr>
              <a:t>https://theconversation.com/pressure-is-on-to-develop-a-covid-19-vaccine-but-corners-cant-be-cut-141219</a:t>
            </a:r>
            <a:endParaRPr lang="en-GB" sz="2600" dirty="0"/>
          </a:p>
          <a:p>
            <a:pPr algn="just"/>
            <a:r>
              <a:rPr lang="en-GB" sz="2600" b="1" dirty="0" err="1"/>
              <a:t>Arinola</a:t>
            </a:r>
            <a:r>
              <a:rPr lang="en-GB" sz="2600" b="1" dirty="0"/>
              <a:t> O.G (2020).</a:t>
            </a:r>
            <a:r>
              <a:rPr lang="en-GB" sz="2600" dirty="0"/>
              <a:t> COVID-19: Easing lockdown ‘</a:t>
            </a:r>
            <a:r>
              <a:rPr lang="en-GB" sz="2600" dirty="0" err="1"/>
              <a:t>ll</a:t>
            </a:r>
            <a:r>
              <a:rPr lang="en-GB" sz="2600" dirty="0"/>
              <a:t> not provide herd immunity- Expert. </a:t>
            </a:r>
            <a:r>
              <a:rPr lang="en-GB" sz="2600" u="sng" dirty="0">
                <a:hlinkClick r:id="rId3"/>
              </a:rPr>
              <a:t>https://www.vanguardngr.com/2020/05/covid-19-easing-lockdown-ll-not-provide-herd-immunity-expert/</a:t>
            </a:r>
            <a:endParaRPr lang="en-GB" sz="2600" dirty="0"/>
          </a:p>
          <a:p>
            <a:pPr algn="just"/>
            <a:r>
              <a:rPr lang="en-US" sz="2600" b="1" dirty="0" err="1"/>
              <a:t>Arinola</a:t>
            </a:r>
            <a:r>
              <a:rPr lang="en-US" sz="2600" b="1" dirty="0"/>
              <a:t> O.G (2021). </a:t>
            </a:r>
            <a:r>
              <a:rPr lang="en-US" sz="2600" b="1" u="sng" dirty="0">
                <a:hlinkClick r:id="rId4"/>
              </a:rPr>
              <a:t>COVID-19 vaccination: Scientists caution FG - Vanguard News</a:t>
            </a:r>
            <a:r>
              <a:rPr lang="en-US" sz="2600" b="1" dirty="0"/>
              <a:t>. </a:t>
            </a:r>
            <a:r>
              <a:rPr lang="en-US" sz="2600" b="1" i="1" dirty="0"/>
              <a:t>ttps://</a:t>
            </a:r>
            <a:r>
              <a:rPr lang="en-US" sz="2600" dirty="0"/>
              <a:t>www.vanguardngr.com</a:t>
            </a:r>
            <a:r>
              <a:rPr lang="en-US" sz="2600" b="1" i="1" dirty="0"/>
              <a:t>/2021/01/covid-19-vaccination-scientists-caution-fg</a:t>
            </a:r>
            <a:endParaRPr lang="en-GB" sz="2600" b="1" i="1" dirty="0"/>
          </a:p>
          <a:p>
            <a:pPr>
              <a:buNone/>
            </a:pPr>
            <a:r>
              <a:rPr lang="en-GB" dirty="0"/>
              <a:t>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1957A-2D94-48D0-AD5B-FB4A7E35C91A}" type="slidenum">
              <a:rPr lang="en-GB" smtClean="0"/>
              <a:pPr/>
              <a:t>45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6A0B311-95DA-0306-B899-0CFB708CC53E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3C5FF-8A7B-469C-B62D-D527F53DD5A1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pic>
        <p:nvPicPr>
          <p:cNvPr id="41988" name="ihover-img" descr="http://ts3.mm.bing.net/th?id=H.4821136233858794&amp;pid=15.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838200"/>
            <a:ext cx="6096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660.WAV">
            <a:hlinkClick r:id="" action="ppaction://media"/>
          </p:cNvPr>
          <p:cNvPicPr>
            <a:picLocks noRot="1" noChangeAspect="1"/>
          </p:cNvPicPr>
          <p:nvPr>
            <a:wavAudioFile r:embed="rId1" name="~PP660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696325" y="64103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147D72-5C19-7000-DE7C-0F567D741713}"/>
              </a:ext>
            </a:extLst>
          </p:cNvPr>
          <p:cNvSpPr txBox="1">
            <a:spLocks/>
          </p:cNvSpPr>
          <p:nvPr/>
        </p:nvSpPr>
        <p:spPr>
          <a:xfrm>
            <a:off x="2438400" y="6367711"/>
            <a:ext cx="45720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small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2021-World</a:t>
            </a:r>
            <a:r>
              <a:rPr lang="en-GB" sz="2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 immunology day</a:t>
            </a:r>
            <a:endParaRPr kumimoji="0" lang="en-GB" sz="2400" b="1" i="1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 advTm="1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2584</TotalTime>
  <Words>2982</Words>
  <Application>Microsoft Office PowerPoint</Application>
  <PresentationFormat>On-screen Show (4:3)</PresentationFormat>
  <Paragraphs>411</Paragraphs>
  <Slides>46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 Black</vt:lpstr>
      <vt:lpstr>Calibri</vt:lpstr>
      <vt:lpstr>Calibri Light</vt:lpstr>
      <vt:lpstr>Courier New</vt:lpstr>
      <vt:lpstr>Franklin Gothic Demi Cond</vt:lpstr>
      <vt:lpstr>Garamond</vt:lpstr>
      <vt:lpstr>Wingdings</vt:lpstr>
      <vt:lpstr>Retrospect</vt:lpstr>
      <vt:lpstr>PowerPoint Presentation</vt:lpstr>
      <vt:lpstr>ACQUISITION OF COVID-19 IMMUNITY : ANY HOPE FOR HERD IMMUNITY?</vt:lpstr>
      <vt:lpstr>ACQUISITION OF COVID-19 IMMUNITY   </vt:lpstr>
      <vt:lpstr>Introduction</vt:lpstr>
      <vt:lpstr>Importance of envelope proteins </vt:lpstr>
      <vt:lpstr>PowerPoint Presentation</vt:lpstr>
      <vt:lpstr>PowerPoint Presentation</vt:lpstr>
      <vt:lpstr>ACQUISITION OF COVID-19 IMMUNITY</vt:lpstr>
      <vt:lpstr>PowerPoint Presentation</vt:lpstr>
      <vt:lpstr>Brief Overview Of COVID-19 Host Immune Responses</vt:lpstr>
      <vt:lpstr>Brief Overview Of COVID-19 Host Immune Responses</vt:lpstr>
      <vt:lpstr>PowerPoint Presentation</vt:lpstr>
      <vt:lpstr>PowerPoint Presentation</vt:lpstr>
      <vt:lpstr>PowerPoint Presentation</vt:lpstr>
      <vt:lpstr>VIRAL EVASION OF IMMUNE RESPONSES</vt:lpstr>
      <vt:lpstr>PowerPoint Presentation</vt:lpstr>
      <vt:lpstr>SELECTED OUTCOMES OF COVID-19 STUDIES IN THIS ENVIRONMENT</vt:lpstr>
      <vt:lpstr>SELECTED OUTCOMES OF COVID-19 STUDIES IN THIS ENVIRONMENT</vt:lpstr>
      <vt:lpstr>SELECTED OUTCOMES OF COVID-19 STUDIES IN THIS ENVIRONMENT</vt:lpstr>
      <vt:lpstr>SELECTED OUTCOMES OF COVID-19 STUDIES IN THIS ENVIRONMENT</vt:lpstr>
      <vt:lpstr>SELECTED OUTCOMES OF COVID-19 STUDIES IN THIS ENVIRONMENT</vt:lpstr>
      <vt:lpstr>SELECTED OUTCOMES OF COVID-19 STUDIES IN THIS ENVIRONMENT</vt:lpstr>
      <vt:lpstr>ACQUISITION OF COVID-19 IMMUNITY  </vt:lpstr>
      <vt:lpstr>COVID-19 VACCINATION</vt:lpstr>
      <vt:lpstr>PowerPoint Presentation</vt:lpstr>
      <vt:lpstr>2. Passive Immunity (Antibody Administration)</vt:lpstr>
      <vt:lpstr>BRIEF MECHANISM OF ACTIVE VACCINES</vt:lpstr>
      <vt:lpstr>PowerPoint Presentation</vt:lpstr>
      <vt:lpstr>PowerPoint Presentation</vt:lpstr>
      <vt:lpstr>DNA Vaccines</vt:lpstr>
      <vt:lpstr>RNA Vaccines</vt:lpstr>
      <vt:lpstr>Disadvantages</vt:lpstr>
      <vt:lpstr>Viral vector vaccines</vt:lpstr>
      <vt:lpstr>Disadvantages</vt:lpstr>
      <vt:lpstr>Live Attenuated Vaccines </vt:lpstr>
      <vt:lpstr>Disadvantages</vt:lpstr>
      <vt:lpstr>Viral Subunit Vaccines</vt:lpstr>
      <vt:lpstr>Virus Like Particle Vaccines</vt:lpstr>
      <vt:lpstr>Split-Virus Vaccines</vt:lpstr>
      <vt:lpstr>mRNA Induced Antibody </vt:lpstr>
      <vt:lpstr>ACQUISITION OF COVID-19 IMMUNITY   </vt:lpstr>
      <vt:lpstr>Herd/Community/Group Immunity</vt:lpstr>
      <vt:lpstr>Herd/Community/Group immunity</vt:lpstr>
      <vt:lpstr>Conclusion</vt:lpstr>
      <vt:lpstr>FURTHER READING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Rahamon</dc:creator>
  <cp:lastModifiedBy>LENOVO</cp:lastModifiedBy>
  <cp:revision>126</cp:revision>
  <dcterms:created xsi:type="dcterms:W3CDTF">2021-02-11T14:06:17Z</dcterms:created>
  <dcterms:modified xsi:type="dcterms:W3CDTF">2023-04-03T17:16:40Z</dcterms:modified>
</cp:coreProperties>
</file>